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5" r:id="rId4"/>
    <p:sldId id="266" r:id="rId5"/>
    <p:sldId id="271" r:id="rId6"/>
    <p:sldId id="268" r:id="rId7"/>
    <p:sldId id="269" r:id="rId8"/>
    <p:sldId id="270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89C1"/>
    <a:srgbClr val="FFE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5976-9F30-4D60-BE5A-F10DCD6FDBAD}" type="datetimeFigureOut">
              <a:rPr lang="uk-UA" smtClean="0"/>
              <a:t>23.07.2022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935E-D0B1-4035-91B9-4A5AB96815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234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5976-9F30-4D60-BE5A-F10DCD6FDBAD}" type="datetimeFigureOut">
              <a:rPr lang="uk-UA" smtClean="0"/>
              <a:t>23.07.2022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935E-D0B1-4035-91B9-4A5AB96815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101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5976-9F30-4D60-BE5A-F10DCD6FDBAD}" type="datetimeFigureOut">
              <a:rPr lang="uk-UA" smtClean="0"/>
              <a:t>23.07.2022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935E-D0B1-4035-91B9-4A5AB96815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343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5976-9F30-4D60-BE5A-F10DCD6FDBAD}" type="datetimeFigureOut">
              <a:rPr lang="uk-UA" smtClean="0"/>
              <a:t>23.07.2022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935E-D0B1-4035-91B9-4A5AB96815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1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5976-9F30-4D60-BE5A-F10DCD6FDBAD}" type="datetimeFigureOut">
              <a:rPr lang="uk-UA" smtClean="0"/>
              <a:t>23.07.2022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935E-D0B1-4035-91B9-4A5AB96815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863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5976-9F30-4D60-BE5A-F10DCD6FDBAD}" type="datetimeFigureOut">
              <a:rPr lang="uk-UA" smtClean="0"/>
              <a:t>23.07.2022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935E-D0B1-4035-91B9-4A5AB96815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915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5976-9F30-4D60-BE5A-F10DCD6FDBAD}" type="datetimeFigureOut">
              <a:rPr lang="uk-UA" smtClean="0"/>
              <a:t>23.07.2022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935E-D0B1-4035-91B9-4A5AB96815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47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5976-9F30-4D60-BE5A-F10DCD6FDBAD}" type="datetimeFigureOut">
              <a:rPr lang="uk-UA" smtClean="0"/>
              <a:t>23.07.2022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935E-D0B1-4035-91B9-4A5AB96815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6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5976-9F30-4D60-BE5A-F10DCD6FDBAD}" type="datetimeFigureOut">
              <a:rPr lang="uk-UA" smtClean="0"/>
              <a:t>23.07.2022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935E-D0B1-4035-91B9-4A5AB96815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6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5976-9F30-4D60-BE5A-F10DCD6FDBAD}" type="datetimeFigureOut">
              <a:rPr lang="uk-UA" smtClean="0"/>
              <a:t>23.07.2022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935E-D0B1-4035-91B9-4A5AB96815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80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5976-9F30-4D60-BE5A-F10DCD6FDBAD}" type="datetimeFigureOut">
              <a:rPr lang="uk-UA" smtClean="0"/>
              <a:t>23.07.2022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935E-D0B1-4035-91B9-4A5AB96815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043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05976-9F30-4D60-BE5A-F10DCD6FDBAD}" type="datetimeFigureOut">
              <a:rPr lang="uk-UA" smtClean="0"/>
              <a:t>23.07.2022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5935E-D0B1-4035-91B9-4A5AB96815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734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ksomed.kiev.ua/" TargetMode="External"/><Relationship Id="rId4" Type="http://schemas.openxmlformats.org/officeDocument/2006/relationships/hyperlink" Target="mailto:agn1942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sionov_G_N\Desktop\Ukrai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9" y="476672"/>
            <a:ext cx="873670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1826204"/>
            <a:ext cx="5328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>
                <a:solidFill>
                  <a:schemeClr val="bg1"/>
                </a:solidFill>
              </a:rPr>
              <a:t>ДОНОВИТ-ВС®</a:t>
            </a:r>
          </a:p>
          <a:p>
            <a:pPr algn="ctr"/>
            <a:r>
              <a:rPr lang="uk-UA" sz="4400" b="1" i="1" dirty="0">
                <a:solidFill>
                  <a:schemeClr val="bg1"/>
                </a:solidFill>
              </a:rPr>
              <a:t>Лекарство от рака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437112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Заслуженный врач Украины, доктор медицинских наук, начальник отделения Главного военного клинического госпиталя Министерства обороны Украины Владимир Собецкий</a:t>
            </a:r>
          </a:p>
          <a:p>
            <a:pPr algn="ctr"/>
            <a:r>
              <a:rPr lang="ru-RU" sz="2000" b="1" dirty="0"/>
              <a:t>Генеральный директор ООО «Научно-производственная фирма </a:t>
            </a:r>
            <a:r>
              <a:rPr lang="ru-RU" sz="2000" b="1" dirty="0" smtClean="0"/>
              <a:t>АКСОМЕД», к.т.н</a:t>
            </a:r>
            <a:r>
              <a:rPr lang="ru-RU" sz="2000" b="1" dirty="0"/>
              <a:t>., доцент Геннадий </a:t>
            </a:r>
            <a:r>
              <a:rPr lang="ru-RU" sz="2000" b="1" dirty="0" smtClean="0"/>
              <a:t>Аксенов</a:t>
            </a:r>
          </a:p>
          <a:p>
            <a:pPr algn="ctr"/>
            <a:r>
              <a:rPr lang="en-US" sz="2000" i="1" dirty="0" smtClean="0"/>
              <a:t>E</a:t>
            </a:r>
            <a:r>
              <a:rPr lang="uk-UA" sz="2000" i="1" dirty="0" smtClean="0"/>
              <a:t>-mail</a:t>
            </a:r>
            <a:r>
              <a:rPr lang="en-US" sz="2000" i="1" dirty="0" smtClean="0"/>
              <a:t>: </a:t>
            </a:r>
            <a:r>
              <a:rPr lang="en-US" sz="2000" i="1" u="sng" dirty="0" err="1" smtClean="0">
                <a:hlinkClick r:id="rId4"/>
              </a:rPr>
              <a:t>agn</a:t>
            </a:r>
            <a:r>
              <a:rPr lang="uk-UA" sz="2000" i="1" u="sng" dirty="0" smtClean="0">
                <a:hlinkClick r:id="rId4"/>
              </a:rPr>
              <a:t>1942</a:t>
            </a:r>
            <a:r>
              <a:rPr lang="en-US" sz="2000" i="1" u="sng" dirty="0" smtClean="0">
                <a:hlinkClick r:id="rId4"/>
              </a:rPr>
              <a:t>@gmail.com</a:t>
            </a:r>
            <a:r>
              <a:rPr lang="en-US" sz="2000" i="1" dirty="0" smtClean="0"/>
              <a:t>;  Web: </a:t>
            </a:r>
            <a:r>
              <a:rPr lang="en-US" sz="2000" i="1" u="sng" dirty="0" smtClean="0">
                <a:hlinkClick r:id="rId5"/>
              </a:rPr>
              <a:t>aksomed.kiev.ua</a:t>
            </a:r>
            <a:r>
              <a:rPr lang="en-US" sz="2000" i="1" dirty="0" smtClean="0"/>
              <a:t> </a:t>
            </a:r>
            <a:endParaRPr lang="uk-UA" sz="2000" dirty="0" smtClean="0"/>
          </a:p>
          <a:p>
            <a:pPr algn="ctr"/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18471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sionov_G_N\Desktop\Ukrai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5" y="188640"/>
            <a:ext cx="906028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Galushko-3"/>
          <p:cNvPicPr>
            <a:picLocks noChangeAspect="1" noChangeArrowheads="1"/>
          </p:cNvPicPr>
          <p:nvPr/>
        </p:nvPicPr>
        <p:blipFill>
          <a:blip r:embed="rId4" cstate="print">
            <a:lum bright="-18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332656"/>
            <a:ext cx="6126584" cy="164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Galushko-7after"/>
          <p:cNvPicPr>
            <a:picLocks noChangeAspect="1" noChangeArrowheads="1"/>
          </p:cNvPicPr>
          <p:nvPr/>
        </p:nvPicPr>
        <p:blipFill>
          <a:blip r:embed="rId5" cstate="print">
            <a:lum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6126584" cy="168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SC_9422-9_07_04"/>
          <p:cNvPicPr>
            <a:picLocks noChangeAspect="1" noChangeArrowheads="1"/>
          </p:cNvPicPr>
          <p:nvPr/>
        </p:nvPicPr>
        <p:blipFill>
          <a:blip r:embed="rId6" cstate="print">
            <a:lum bright="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5" y="4181333"/>
            <a:ext cx="6124997" cy="161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284984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1. Новообразование головного мозга (до лечения).</a:t>
            </a:r>
          </a:p>
          <a:p>
            <a:r>
              <a:rPr lang="ru-RU" sz="2000" b="1" i="1" dirty="0"/>
              <a:t>10 марта 2004 г.</a:t>
            </a:r>
          </a:p>
          <a:p>
            <a:endParaRPr lang="ru-RU" sz="2000" b="1" i="1" dirty="0"/>
          </a:p>
          <a:p>
            <a:r>
              <a:rPr lang="ru-RU" sz="2000" b="1" i="1" dirty="0"/>
              <a:t>2. </a:t>
            </a:r>
            <a:r>
              <a:rPr lang="ru-RU" sz="2000" b="1" i="1" spc="-100" dirty="0"/>
              <a:t>Уменьшение опухоли в </a:t>
            </a:r>
            <a:r>
              <a:rPr lang="ru-RU" sz="2000" b="1" i="1" dirty="0"/>
              <a:t>процессе комплексного лечения </a:t>
            </a:r>
            <a:r>
              <a:rPr lang="ru-RU" sz="2000" b="1" i="1" dirty="0" smtClean="0"/>
              <a:t>с Доновит-ВС</a:t>
            </a:r>
            <a:r>
              <a:rPr lang="ru-RU" sz="2000" b="1" i="1" dirty="0"/>
              <a:t>.</a:t>
            </a:r>
          </a:p>
          <a:p>
            <a:r>
              <a:rPr lang="ru-RU" sz="2000" b="1" i="1" dirty="0"/>
              <a:t>6 мая 2004 г.</a:t>
            </a:r>
            <a:endParaRPr lang="uk-UA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986850" y="332656"/>
            <a:ext cx="432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1876628"/>
            <a:ext cx="432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4212377"/>
            <a:ext cx="432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5765869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3. Дальнейшее уменьшение опухоли в процессе комплексного лечения с применением Доновита-ВС.</a:t>
            </a:r>
          </a:p>
          <a:p>
            <a:r>
              <a:rPr lang="ru-RU" sz="2000" b="1" i="1" dirty="0"/>
              <a:t>9 июля 2004 г.</a:t>
            </a:r>
            <a:endParaRPr lang="uk-UA" sz="20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495" y="-27384"/>
            <a:ext cx="3383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>
                <a:solidFill>
                  <a:srgbClr val="C0504D">
                    <a:lumMod val="75000"/>
                  </a:srgbClr>
                </a:solidFill>
              </a:rPr>
              <a:t>ДОНОВИТ</a:t>
            </a:r>
            <a:r>
              <a:rPr lang="en-US" sz="3600" b="1" dirty="0" smtClean="0">
                <a:solidFill>
                  <a:srgbClr val="C0504D">
                    <a:lumMod val="75000"/>
                  </a:srgbClr>
                </a:solidFill>
              </a:rPr>
              <a:t>-</a:t>
            </a:r>
            <a:r>
              <a:rPr lang="ru-RU" sz="3600" b="1" dirty="0" smtClean="0">
                <a:solidFill>
                  <a:srgbClr val="C0504D">
                    <a:lumMod val="75000"/>
                  </a:srgbClr>
                </a:solidFill>
              </a:rPr>
              <a:t>ВС</a:t>
            </a:r>
            <a:r>
              <a:rPr lang="ru-RU" sz="3600" dirty="0" smtClean="0">
                <a:solidFill>
                  <a:srgbClr val="C0504D">
                    <a:lumMod val="75000"/>
                  </a:srgbClr>
                </a:solidFill>
              </a:rPr>
              <a:t>®</a:t>
            </a:r>
            <a:endParaRPr lang="uk-UA" sz="3600" b="1" dirty="0">
              <a:solidFill>
                <a:srgbClr val="C0504D">
                  <a:lumMod val="75000"/>
                </a:srgbClr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54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sionov_G_N\Desktop\Ukrai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" y="260648"/>
            <a:ext cx="9060283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ksionov_G_N\Desktop\Метастаз в Г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1641"/>
            <a:ext cx="328612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ksionov_G_N\Desktop\Метастаз в ГМ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64034"/>
            <a:ext cx="3240360" cy="303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88224" y="422662"/>
            <a:ext cx="2304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Меланома (</a:t>
            </a:r>
            <a:r>
              <a:rPr lang="ru-RU" sz="2000" b="1" i="1" dirty="0" smtClean="0"/>
              <a:t>метастаз </a:t>
            </a:r>
            <a:r>
              <a:rPr lang="ru-RU" sz="2000" b="1" i="1" dirty="0"/>
              <a:t>в головной мозг) до проведения курса лучевой терапии </a:t>
            </a:r>
            <a:r>
              <a:rPr lang="ru-RU" sz="2000" b="1" i="1" dirty="0">
                <a:solidFill>
                  <a:schemeClr val="bg1"/>
                </a:solidFill>
              </a:rPr>
              <a:t>и применения препарата «Доновит-ВС». 21.09.04.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9952" y="4365104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Меланома (метастазирование в головной мозг) уменьшение объема и образование «капсулы» после лучевой терапии с применением препарата «Доновит-ВС».</a:t>
            </a:r>
          </a:p>
          <a:p>
            <a:r>
              <a:rPr lang="ru-RU" sz="2000" b="1" i="1" dirty="0"/>
              <a:t>1.11.04.</a:t>
            </a:r>
            <a:endParaRPr lang="uk-UA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-36512" y="-83041"/>
            <a:ext cx="35283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ДОНОВИТ</a:t>
            </a:r>
            <a:r>
              <a:rPr lang="en-US" sz="4000" b="1" dirty="0" smtClean="0">
                <a:solidFill>
                  <a:srgbClr val="C0504D">
                    <a:lumMod val="75000"/>
                  </a:srgbClr>
                </a:solidFill>
              </a:rPr>
              <a:t>-</a:t>
            </a:r>
            <a:r>
              <a:rPr lang="ru-RU" sz="4000" b="1" dirty="0">
                <a:solidFill>
                  <a:srgbClr val="C0504D">
                    <a:lumMod val="75000"/>
                  </a:srgbClr>
                </a:solidFill>
              </a:rPr>
              <a:t>В</a:t>
            </a:r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С</a:t>
            </a:r>
            <a:r>
              <a:rPr lang="ru-RU" sz="4000" dirty="0" smtClean="0">
                <a:solidFill>
                  <a:srgbClr val="C0504D">
                    <a:lumMod val="75000"/>
                  </a:srgbClr>
                </a:solidFill>
              </a:rPr>
              <a:t>®</a:t>
            </a:r>
            <a:endParaRPr lang="uk-UA" sz="4000" b="1" dirty="0">
              <a:solidFill>
                <a:srgbClr val="C0504D">
                  <a:lumMod val="75000"/>
                </a:srgbClr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54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sionov_G_N\Desktop\Ukrai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" y="332656"/>
            <a:ext cx="906028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4624"/>
            <a:ext cx="35283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ДОНОВИТ</a:t>
            </a:r>
            <a:r>
              <a:rPr lang="en-US" sz="4000" b="1" dirty="0" smtClean="0">
                <a:solidFill>
                  <a:srgbClr val="C0504D">
                    <a:lumMod val="75000"/>
                  </a:srgbClr>
                </a:solidFill>
              </a:rPr>
              <a:t>-</a:t>
            </a:r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ВС</a:t>
            </a:r>
            <a:r>
              <a:rPr lang="ru-RU" sz="4000" dirty="0" smtClean="0">
                <a:solidFill>
                  <a:srgbClr val="C0504D">
                    <a:lumMod val="75000"/>
                  </a:srgbClr>
                </a:solidFill>
              </a:rPr>
              <a:t>®</a:t>
            </a:r>
            <a:endParaRPr lang="uk-UA" sz="4000" b="1" dirty="0">
              <a:solidFill>
                <a:srgbClr val="C0504D">
                  <a:lumMod val="75000"/>
                </a:srgbClr>
              </a:solidFill>
            </a:endParaRPr>
          </a:p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6119591" y="20771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Выводы</a:t>
            </a:r>
            <a:endParaRPr lang="uk-UA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7" y="1181065"/>
            <a:ext cx="87483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                          </a:t>
            </a:r>
            <a:r>
              <a:rPr lang="ru-RU" sz="2400" b="1" dirty="0"/>
              <a:t>«Доновит-ВС®» увеличивает срок</a:t>
            </a:r>
          </a:p>
          <a:p>
            <a:r>
              <a:rPr lang="ru-RU" sz="2400" b="1" dirty="0"/>
              <a:t>                                    </a:t>
            </a:r>
            <a:r>
              <a:rPr lang="ru-RU" sz="2400" b="1" dirty="0" smtClean="0"/>
              <a:t>безрецидивного течения онкозаболеваний.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  Повышает </a:t>
            </a:r>
            <a:r>
              <a:rPr lang="ru-RU" sz="2400" b="1" dirty="0"/>
              <a:t>качество и </a:t>
            </a:r>
            <a:r>
              <a:rPr lang="ru-RU" sz="2400" b="1" dirty="0" smtClean="0"/>
              <a:t>продолжительность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  жизни пациентов. </a:t>
            </a:r>
            <a:r>
              <a:rPr lang="ru-RU" sz="2400" b="1" dirty="0"/>
              <a:t>Общие лучевые </a:t>
            </a:r>
            <a:r>
              <a:rPr lang="ru-RU" sz="2400" b="1" dirty="0" smtClean="0"/>
              <a:t>реакции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  (головные боли, тошнота, головокружение, изменения в анализах крови) были значительно меньше у больных, получавших Доновит-ВС® одновременно с лучевой или химиотерапией. </a:t>
            </a:r>
          </a:p>
          <a:p>
            <a:r>
              <a:rPr lang="ru-RU" sz="2400" b="1" dirty="0" smtClean="0"/>
              <a:t>Предоперационное применение препарата улучшает возможность лучшего </a:t>
            </a:r>
            <a:r>
              <a:rPr lang="ru-RU" sz="2400" b="1" dirty="0"/>
              <a:t>оперативного вмешательства. </a:t>
            </a:r>
            <a:endParaRPr lang="ru-RU" sz="2400" b="1" dirty="0" smtClean="0"/>
          </a:p>
          <a:p>
            <a:r>
              <a:rPr lang="ru-RU" sz="2400" b="1" dirty="0" smtClean="0"/>
              <a:t>«</a:t>
            </a:r>
            <a:r>
              <a:rPr lang="ru-RU" sz="2400" b="1" dirty="0"/>
              <a:t>Доновит-ВС®» защищает организм онкологических больных от метастазирования до 93%.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Таким образом, Доновит-ВС® может быть одним из наиболее </a:t>
            </a:r>
            <a:r>
              <a:rPr lang="ru-RU" sz="2400" b="1" spc="-100" dirty="0">
                <a:solidFill>
                  <a:schemeClr val="accent2">
                    <a:lumMod val="75000"/>
                  </a:schemeClr>
                </a:solidFill>
              </a:rPr>
              <a:t>эффективных препаратов в современной терапии онкопатологий.</a:t>
            </a:r>
            <a:endParaRPr lang="uk-UA" sz="2400" b="1" i="1" spc="-1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ksionov_G_N\Desktop\Ukrai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" y="327220"/>
            <a:ext cx="906028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1052736"/>
            <a:ext cx="57693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>
                <a:solidFill>
                  <a:schemeClr val="bg1"/>
                </a:solidFill>
              </a:rPr>
              <a:t>Основным лечащим </a:t>
            </a:r>
            <a:endParaRPr lang="ru-RU" sz="3000" b="1" i="1" dirty="0" smtClean="0">
              <a:solidFill>
                <a:schemeClr val="bg1"/>
              </a:solidFill>
            </a:endParaRPr>
          </a:p>
          <a:p>
            <a:r>
              <a:rPr lang="ru-RU" sz="3000" b="1" i="1" dirty="0" smtClean="0">
                <a:solidFill>
                  <a:schemeClr val="bg1"/>
                </a:solidFill>
              </a:rPr>
              <a:t>веществом </a:t>
            </a:r>
            <a:r>
              <a:rPr lang="ru-RU" sz="3000" b="1" i="1" dirty="0">
                <a:solidFill>
                  <a:schemeClr val="bg1"/>
                </a:solidFill>
              </a:rPr>
              <a:t>является ацетилбензоилаконин.</a:t>
            </a:r>
          </a:p>
          <a:p>
            <a:r>
              <a:rPr lang="ru-RU" sz="3000" b="1" i="1" dirty="0">
                <a:solidFill>
                  <a:schemeClr val="bg1"/>
                </a:solidFill>
              </a:rPr>
              <a:t>Применяется в нетоксичной дозировке.</a:t>
            </a:r>
            <a:endParaRPr lang="uk-UA" sz="3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9387" y="116632"/>
            <a:ext cx="3676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ДОНОВИТ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ВС®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429000"/>
            <a:ext cx="856895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i="1" dirty="0"/>
              <a:t>Дозируется </a:t>
            </a:r>
            <a:r>
              <a:rPr lang="ru-RU" sz="2800" b="1" i="1" dirty="0" smtClean="0"/>
              <a:t>при помощи 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/>
              <a:t>высокоэффективной 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/>
              <a:t>жидкостной </a:t>
            </a:r>
            <a:r>
              <a:rPr lang="ru-RU" sz="2800" b="1" i="1" dirty="0" smtClean="0"/>
              <a:t>хроматографии. </a:t>
            </a:r>
            <a:r>
              <a:rPr lang="ru-RU" sz="2800" b="1" i="1" dirty="0"/>
              <a:t>Начальная терапевтическая доза ацетилбензоилаконина составляет в среднем 4-5 мкг при массе больного 60-80 кг. В зависимости от диагноза и стадии лечения или профилактики рака рекомендуемая суточная доза может варьировать от 5 до 30 мкг.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33434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sionov_G_N\Desktop\Ukrai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" y="332656"/>
            <a:ext cx="906028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5897" y="1121639"/>
            <a:ext cx="6346243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i="1" dirty="0">
                <a:solidFill>
                  <a:schemeClr val="bg1"/>
                </a:solidFill>
              </a:rPr>
              <a:t>25 лет научных </a:t>
            </a:r>
            <a:endParaRPr lang="ru-RU" sz="2800" b="1" i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b="1" i="1" spc="-100" dirty="0" smtClean="0">
                <a:solidFill>
                  <a:schemeClr val="bg1"/>
                </a:solidFill>
              </a:rPr>
              <a:t>исследований </a:t>
            </a:r>
            <a:r>
              <a:rPr lang="ru-RU" sz="2800" b="1" i="1" spc="-100" dirty="0">
                <a:solidFill>
                  <a:schemeClr val="bg1"/>
                </a:solidFill>
              </a:rPr>
              <a:t>в 15 научно-исследовательских медицинских </a:t>
            </a:r>
            <a:r>
              <a:rPr lang="ru-RU" sz="2800" b="1" i="1" dirty="0" smtClean="0">
                <a:solidFill>
                  <a:schemeClr val="bg1"/>
                </a:solidFill>
              </a:rPr>
              <a:t>учреждениях. В </a:t>
            </a:r>
            <a:r>
              <a:rPr lang="ru-RU" sz="2800" b="1" i="1" dirty="0">
                <a:solidFill>
                  <a:schemeClr val="bg1"/>
                </a:solidFill>
              </a:rPr>
              <a:t>2003 году зарегистрирован как БАД, в 2021 году как лекарство.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5532" y="116632"/>
            <a:ext cx="36724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ДОНОВИТ</a:t>
            </a:r>
            <a:r>
              <a:rPr lang="en-US" sz="4000" b="1" dirty="0" smtClean="0">
                <a:solidFill>
                  <a:srgbClr val="C0504D">
                    <a:lumMod val="75000"/>
                  </a:srgbClr>
                </a:solidFill>
              </a:rPr>
              <a:t>-</a:t>
            </a:r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ВС</a:t>
            </a:r>
            <a:r>
              <a:rPr lang="ru-RU" sz="4000" dirty="0" smtClean="0">
                <a:solidFill>
                  <a:srgbClr val="C0504D">
                    <a:lumMod val="75000"/>
                  </a:srgbClr>
                </a:solidFill>
              </a:rPr>
              <a:t>®</a:t>
            </a:r>
            <a:endParaRPr lang="uk-UA" sz="4000" b="1" dirty="0">
              <a:solidFill>
                <a:srgbClr val="C0504D">
                  <a:lumMod val="75000"/>
                </a:srgbClr>
              </a:solidFill>
            </a:endParaRPr>
          </a:p>
          <a:p>
            <a:endParaRPr lang="uk-UA" dirty="0"/>
          </a:p>
        </p:txBody>
      </p:sp>
      <p:pic>
        <p:nvPicPr>
          <p:cNvPr id="7" name="Рисунок 1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" y="3986227"/>
            <a:ext cx="141123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ksionov_G_N\Desktop\Фото2 лекарств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55" y="4445496"/>
            <a:ext cx="3086657" cy="16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5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sionov_G_N\Desktop\Ukrai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" y="317565"/>
            <a:ext cx="906028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1708759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AutoNum type="arabicParenR"/>
            </a:pPr>
            <a:r>
              <a:rPr lang="ru-RU" sz="2400" b="1" i="1" dirty="0" smtClean="0">
                <a:solidFill>
                  <a:schemeClr val="bg1"/>
                </a:solidFill>
              </a:rPr>
              <a:t>укрепляет </a:t>
            </a:r>
            <a:r>
              <a:rPr lang="ru-RU" sz="2400" b="1" i="1" dirty="0">
                <a:solidFill>
                  <a:schemeClr val="bg1"/>
                </a:solidFill>
              </a:rPr>
              <a:t>иммунную систему;</a:t>
            </a:r>
          </a:p>
          <a:p>
            <a:pPr marL="342900" indent="-342900">
              <a:lnSpc>
                <a:spcPct val="90000"/>
              </a:lnSpc>
              <a:buAutoNum type="arabicParenR"/>
            </a:pPr>
            <a:r>
              <a:rPr lang="ru-RU" sz="2400" b="1" i="1" dirty="0" smtClean="0">
                <a:solidFill>
                  <a:schemeClr val="bg1"/>
                </a:solidFill>
              </a:rPr>
              <a:t>проявляет </a:t>
            </a:r>
            <a:r>
              <a:rPr lang="ru-RU" sz="2400" b="1" i="1" dirty="0">
                <a:solidFill>
                  <a:schemeClr val="bg1"/>
                </a:solidFill>
              </a:rPr>
              <a:t>антиангиогенные свойства;</a:t>
            </a:r>
          </a:p>
          <a:p>
            <a:pPr marL="342900" indent="-342900">
              <a:lnSpc>
                <a:spcPct val="90000"/>
              </a:lnSpc>
              <a:buAutoNum type="arabicParenR"/>
            </a:pPr>
            <a:r>
              <a:rPr lang="ru-RU" sz="2400" b="1" i="1" dirty="0" smtClean="0">
                <a:solidFill>
                  <a:schemeClr val="bg1"/>
                </a:solidFill>
              </a:rPr>
              <a:t>обладает радиопротекторными </a:t>
            </a:r>
            <a:r>
              <a:rPr lang="ru-RU" sz="2400" b="1" i="1" dirty="0">
                <a:solidFill>
                  <a:schemeClr val="bg1"/>
                </a:solidFill>
              </a:rPr>
              <a:t>свойствами;</a:t>
            </a:r>
          </a:p>
          <a:p>
            <a:pPr marL="342900" indent="-342900">
              <a:lnSpc>
                <a:spcPct val="90000"/>
              </a:lnSpc>
              <a:buAutoNum type="arabicParenR"/>
            </a:pPr>
            <a:r>
              <a:rPr lang="ru-RU" sz="2400" b="1" i="1" dirty="0">
                <a:solidFill>
                  <a:schemeClr val="bg1"/>
                </a:solidFill>
              </a:rPr>
              <a:t>являются мощным антиоксидантом;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92898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5</a:t>
            </a:r>
            <a:r>
              <a:rPr lang="ru-RU" sz="2400" b="1" i="1" dirty="0"/>
              <a:t>) </a:t>
            </a:r>
            <a:r>
              <a:rPr lang="ru-RU" sz="2400" b="1" i="1" dirty="0" smtClean="0"/>
              <a:t>обладает антитоксическими </a:t>
            </a:r>
            <a:r>
              <a:rPr lang="ru-RU" sz="2400" b="1" i="1" dirty="0"/>
              <a:t>и </a:t>
            </a:r>
            <a:endParaRPr lang="ru-RU" sz="2400" b="1" i="1" dirty="0" smtClean="0"/>
          </a:p>
          <a:p>
            <a:r>
              <a:rPr lang="ru-RU" sz="2400" b="1" i="1" dirty="0" smtClean="0"/>
              <a:t>6</a:t>
            </a:r>
            <a:r>
              <a:rPr lang="ru-RU" sz="2400" b="1" i="1" dirty="0"/>
              <a:t>) ц</a:t>
            </a:r>
            <a:r>
              <a:rPr lang="ru-RU" sz="2400" b="1" i="1" dirty="0" smtClean="0"/>
              <a:t>итостатическими свойствами; </a:t>
            </a:r>
          </a:p>
          <a:p>
            <a:r>
              <a:rPr lang="ru-RU" sz="2400" b="1" i="1" dirty="0" smtClean="0"/>
              <a:t>7</a:t>
            </a:r>
            <a:r>
              <a:rPr lang="ru-RU" sz="2400" b="1" i="1" dirty="0"/>
              <a:t>) </a:t>
            </a:r>
            <a:r>
              <a:rPr lang="ru-RU" sz="2400" b="1" i="1" dirty="0" smtClean="0"/>
              <a:t>обладает </a:t>
            </a:r>
            <a:r>
              <a:rPr lang="ru-RU" sz="2400" b="1" i="1" dirty="0"/>
              <a:t>противовоспалительными свойствами; </a:t>
            </a:r>
            <a:endParaRPr lang="ru-RU" sz="2400" b="1" i="1" dirty="0" smtClean="0"/>
          </a:p>
          <a:p>
            <a:r>
              <a:rPr lang="ru-RU" sz="2400" b="1" i="1" dirty="0" smtClean="0"/>
              <a:t>8</a:t>
            </a:r>
            <a:r>
              <a:rPr lang="ru-RU" sz="2400" b="1" i="1" dirty="0"/>
              <a:t>) </a:t>
            </a:r>
            <a:r>
              <a:rPr lang="ru-RU" sz="2400" b="1" i="1" dirty="0" smtClean="0"/>
              <a:t>ускоряет </a:t>
            </a:r>
            <a:r>
              <a:rPr lang="ru-RU" sz="2400" b="1" i="1" dirty="0"/>
              <a:t>прохождение нейроимпульсов; </a:t>
            </a:r>
            <a:endParaRPr lang="ru-RU" sz="2400" b="1" i="1" dirty="0" smtClean="0"/>
          </a:p>
          <a:p>
            <a:r>
              <a:rPr lang="ru-RU" sz="2400" b="1" i="1" dirty="0" smtClean="0"/>
              <a:t>9</a:t>
            </a:r>
            <a:r>
              <a:rPr lang="ru-RU" sz="2400" b="1" i="1" dirty="0"/>
              <a:t>) </a:t>
            </a:r>
            <a:r>
              <a:rPr lang="ru-RU" sz="2400" b="1" i="1" dirty="0" smtClean="0"/>
              <a:t>проявляет обезболивающее свойство; </a:t>
            </a:r>
          </a:p>
          <a:p>
            <a:r>
              <a:rPr lang="ru-RU" sz="2400" b="1" i="1" dirty="0" smtClean="0"/>
              <a:t>10</a:t>
            </a:r>
            <a:r>
              <a:rPr lang="ru-RU" sz="2400" b="1" i="1" dirty="0"/>
              <a:t>) </a:t>
            </a:r>
            <a:r>
              <a:rPr lang="ru-RU" sz="2400" b="1" i="1" dirty="0" smtClean="0"/>
              <a:t>«</a:t>
            </a:r>
            <a:r>
              <a:rPr lang="ru-RU" sz="2400" b="1" i="1" dirty="0" err="1" smtClean="0"/>
              <a:t>капсулирует</a:t>
            </a:r>
            <a:r>
              <a:rPr lang="ru-RU" sz="2400" b="1" i="1" dirty="0"/>
              <a:t>» опухоль</a:t>
            </a:r>
            <a:r>
              <a:rPr lang="ru-RU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808" y="476672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Доновит-ВС® обладает следующими свойствами: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8282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sionov_G_N\Desktop\Ukrai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" y="332656"/>
            <a:ext cx="906028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3932" y="116006"/>
            <a:ext cx="45365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ДОНОВИТ</a:t>
            </a:r>
            <a:r>
              <a:rPr lang="en-US" sz="4000" b="1" dirty="0" smtClean="0">
                <a:solidFill>
                  <a:srgbClr val="C0504D">
                    <a:lumMod val="75000"/>
                  </a:srgbClr>
                </a:solidFill>
              </a:rPr>
              <a:t>-</a:t>
            </a:r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ВС</a:t>
            </a:r>
            <a:r>
              <a:rPr lang="ru-RU" sz="4000" dirty="0" smtClean="0">
                <a:solidFill>
                  <a:srgbClr val="C0504D">
                    <a:lumMod val="75000"/>
                  </a:srgbClr>
                </a:solidFill>
              </a:rPr>
              <a:t>®</a:t>
            </a:r>
            <a:endParaRPr lang="uk-UA" sz="4000" b="1" dirty="0">
              <a:solidFill>
                <a:srgbClr val="C0504D">
                  <a:lumMod val="75000"/>
                </a:srgbClr>
              </a:solidFill>
            </a:endParaRPr>
          </a:p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1196752"/>
            <a:ext cx="5832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spc="-100" dirty="0" smtClean="0">
                <a:solidFill>
                  <a:schemeClr val="bg1"/>
                </a:solidFill>
              </a:rPr>
              <a:t>Защищает </a:t>
            </a:r>
            <a:r>
              <a:rPr lang="ru-RU" sz="2400" b="1" i="1" spc="-100" dirty="0">
                <a:solidFill>
                  <a:schemeClr val="bg1"/>
                </a:solidFill>
              </a:rPr>
              <a:t>иммунную </a:t>
            </a:r>
            <a:endParaRPr lang="ru-RU" sz="2400" b="1" i="1" spc="-100" dirty="0" smtClean="0">
              <a:solidFill>
                <a:schemeClr val="bg1"/>
              </a:solidFill>
            </a:endParaRPr>
          </a:p>
          <a:p>
            <a:r>
              <a:rPr lang="ru-RU" sz="2400" b="1" i="1" spc="-100" dirty="0">
                <a:solidFill>
                  <a:schemeClr val="bg1"/>
                </a:solidFill>
              </a:rPr>
              <a:t>с</a:t>
            </a:r>
            <a:r>
              <a:rPr lang="ru-RU" sz="2400" b="1" i="1" spc="-100" dirty="0" smtClean="0">
                <a:solidFill>
                  <a:schemeClr val="bg1"/>
                </a:solidFill>
              </a:rPr>
              <a:t>истему за </a:t>
            </a:r>
            <a:r>
              <a:rPr lang="ru-RU" sz="2400" b="1" i="1" spc="-100" dirty="0">
                <a:solidFill>
                  <a:schemeClr val="bg1"/>
                </a:solidFill>
              </a:rPr>
              <a:t>счет повышения </a:t>
            </a:r>
            <a:endParaRPr lang="ru-RU" sz="2400" b="1" i="1" spc="-100" dirty="0" smtClean="0">
              <a:solidFill>
                <a:schemeClr val="bg1"/>
              </a:solidFill>
            </a:endParaRPr>
          </a:p>
          <a:p>
            <a:r>
              <a:rPr lang="ru-RU" sz="2400" b="1" i="1" spc="-100" dirty="0" smtClean="0">
                <a:solidFill>
                  <a:schemeClr val="bg1"/>
                </a:solidFill>
              </a:rPr>
              <a:t>активности </a:t>
            </a:r>
            <a:r>
              <a:rPr lang="ru-RU" sz="2400" b="1" i="1" spc="-100" dirty="0">
                <a:solidFill>
                  <a:schemeClr val="bg1"/>
                </a:solidFill>
              </a:rPr>
              <a:t>Т- </a:t>
            </a:r>
            <a:r>
              <a:rPr lang="ru-RU" sz="2400" b="1" i="1" spc="-100" dirty="0" smtClean="0">
                <a:solidFill>
                  <a:schemeClr val="bg1"/>
                </a:solidFill>
              </a:rPr>
              <a:t>и В-лимфоцитов, фагоцитов, </a:t>
            </a:r>
            <a:r>
              <a:rPr lang="ru-RU" sz="2400" b="1" i="1" dirty="0" smtClean="0">
                <a:solidFill>
                  <a:schemeClr val="bg1"/>
                </a:solidFill>
              </a:rPr>
              <a:t>участвующих </a:t>
            </a:r>
            <a:r>
              <a:rPr lang="ru-RU" sz="2400" b="1" i="1" dirty="0">
                <a:solidFill>
                  <a:schemeClr val="bg1"/>
                </a:solidFill>
              </a:rPr>
              <a:t>в подавлении опухолевого процесса (особенно важны при химиотерапии).</a:t>
            </a:r>
            <a:endParaRPr lang="ru-RU" sz="2400" dirty="0" smtClean="0"/>
          </a:p>
          <a:p>
            <a:endParaRPr lang="ru-RU" dirty="0" smtClean="0"/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501008"/>
            <a:ext cx="8712968" cy="315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   </a:t>
            </a:r>
            <a:r>
              <a:rPr lang="ru-RU" sz="2400" b="1" i="1" dirty="0"/>
              <a:t>ДОНОНВИТ-ВС приводит к значительному</a:t>
            </a:r>
          </a:p>
          <a:p>
            <a:r>
              <a:rPr lang="ru-RU" sz="2400" b="1" i="1" dirty="0" smtClean="0"/>
              <a:t>восстановлению </a:t>
            </a:r>
            <a:r>
              <a:rPr lang="ru-RU" sz="2400" b="1" i="1" dirty="0"/>
              <a:t>показателей </a:t>
            </a:r>
            <a:endParaRPr lang="ru-RU" sz="2400" b="1" i="1" dirty="0" smtClean="0"/>
          </a:p>
          <a:p>
            <a:pPr>
              <a:lnSpc>
                <a:spcPct val="90000"/>
              </a:lnSpc>
            </a:pPr>
            <a:r>
              <a:rPr lang="ru-RU" sz="2400" b="1" i="1" dirty="0" smtClean="0"/>
              <a:t>клеточного, гуморальный </a:t>
            </a:r>
            <a:r>
              <a:rPr lang="ru-RU" sz="2400" b="1" i="1" dirty="0"/>
              <a:t>и </a:t>
            </a:r>
            <a:r>
              <a:rPr lang="ru-RU" sz="2400" b="1" i="1" dirty="0" smtClean="0"/>
              <a:t>неспецифического иммунитета, </a:t>
            </a:r>
            <a:r>
              <a:rPr lang="ru-RU" sz="2400" b="1" i="1" dirty="0"/>
              <a:t>а именно: CD3+, CD19+, CD56+, ЦИК (Циркулирующие </a:t>
            </a:r>
            <a:r>
              <a:rPr lang="ru-RU" sz="2400" b="1" i="1" dirty="0" smtClean="0"/>
              <a:t>Иммунные Комплексы</a:t>
            </a:r>
            <a:r>
              <a:rPr lang="ru-RU" sz="2400" b="1" i="1" dirty="0"/>
              <a:t>), ФА (Фагоцитарная </a:t>
            </a:r>
            <a:r>
              <a:rPr lang="ru-RU" sz="2400" b="1" i="1" dirty="0" smtClean="0"/>
              <a:t>Активность</a:t>
            </a:r>
            <a:r>
              <a:rPr lang="ru-RU" sz="2400" b="1" i="1" dirty="0"/>
              <a:t>) и ФИ (Фагоцитарный </a:t>
            </a:r>
            <a:r>
              <a:rPr lang="ru-RU" sz="2400" b="1" i="1" dirty="0" smtClean="0"/>
              <a:t>Индекс</a:t>
            </a:r>
            <a:r>
              <a:rPr lang="ru-RU" sz="2400" b="1" i="1" dirty="0"/>
              <a:t>).</a:t>
            </a:r>
          </a:p>
          <a:p>
            <a:pPr>
              <a:lnSpc>
                <a:spcPct val="90000"/>
              </a:lnSpc>
            </a:pPr>
            <a:r>
              <a:rPr lang="ru-RU" sz="2400" b="1" i="1" dirty="0"/>
              <a:t>    ДОНОВИТ-ВС укрепляет иммунную систему человека, улучшает борьбу организма с болезнетворными микроорганизмами.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16654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sionov_G_N\Desktop\Ukrai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" y="404664"/>
            <a:ext cx="906028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БуклетКомод_new\Доновит-антиангио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58533"/>
            <a:ext cx="5904656" cy="232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4757082"/>
            <a:ext cx="2160239" cy="461665"/>
          </a:xfrm>
          <a:prstGeom prst="rect">
            <a:avLst/>
          </a:prstGeom>
          <a:solidFill>
            <a:srgbClr val="C089C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ДОНОВИТ</a:t>
            </a:r>
            <a:r>
              <a:rPr lang="en-US" sz="2400" b="1" i="1" dirty="0" smtClean="0">
                <a:solidFill>
                  <a:schemeClr val="bg1"/>
                </a:solidFill>
              </a:rPr>
              <a:t>-</a:t>
            </a:r>
            <a:r>
              <a:rPr lang="ru-RU" sz="2400" b="1" i="1" dirty="0" smtClean="0">
                <a:solidFill>
                  <a:schemeClr val="bg1"/>
                </a:solidFill>
              </a:rPr>
              <a:t>ВС</a:t>
            </a:r>
            <a:r>
              <a:rPr lang="ru-RU" sz="2400" dirty="0" smtClean="0">
                <a:solidFill>
                  <a:schemeClr val="bg1"/>
                </a:solidFill>
              </a:rPr>
              <a:t>®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215" y="1248790"/>
            <a:ext cx="85962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                                    </a:t>
            </a:r>
            <a:r>
              <a:rPr lang="ru-RU" sz="2400" b="1" i="1" spc="-100" dirty="0" smtClean="0">
                <a:solidFill>
                  <a:schemeClr val="bg1"/>
                </a:solidFill>
              </a:rPr>
              <a:t>Обладает </a:t>
            </a:r>
            <a:r>
              <a:rPr lang="ru-RU" sz="2400" b="1" i="1" spc="-100" dirty="0">
                <a:solidFill>
                  <a:schemeClr val="bg1"/>
                </a:solidFill>
              </a:rPr>
              <a:t>антиангиогенным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                                    </a:t>
            </a:r>
            <a:r>
              <a:rPr lang="ru-RU" sz="2400" b="1" i="1" dirty="0" smtClean="0">
                <a:solidFill>
                  <a:schemeClr val="bg1"/>
                </a:solidFill>
              </a:rPr>
              <a:t>свойством.</a:t>
            </a:r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400" b="1" i="1" dirty="0">
                <a:solidFill>
                  <a:schemeClr val="bg1"/>
                </a:solidFill>
              </a:rPr>
              <a:t>                                    </a:t>
            </a:r>
            <a:r>
              <a:rPr lang="ru-RU" sz="2400" b="1" i="1" dirty="0" smtClean="0">
                <a:solidFill>
                  <a:schemeClr val="bg1"/>
                </a:solidFill>
              </a:rPr>
              <a:t>Блокирует </a:t>
            </a:r>
            <a:r>
              <a:rPr lang="ru-RU" sz="2400" b="1" i="1" dirty="0">
                <a:solidFill>
                  <a:schemeClr val="bg1"/>
                </a:solidFill>
              </a:rPr>
              <a:t>эндотелиальный фактор 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                                   роста опухолевых сосудов.</a:t>
            </a:r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400" b="1" i="1" dirty="0">
                <a:solidFill>
                  <a:schemeClr val="bg1"/>
                </a:solidFill>
              </a:rPr>
              <a:t>                                   </a:t>
            </a:r>
            <a:r>
              <a:rPr lang="ru-RU" sz="2400" b="1" i="1" dirty="0" smtClean="0">
                <a:solidFill>
                  <a:schemeClr val="bg1"/>
                </a:solidFill>
              </a:rPr>
              <a:t> Повышает </a:t>
            </a:r>
            <a:r>
              <a:rPr lang="ru-RU" sz="2400" b="1" i="1" dirty="0">
                <a:solidFill>
                  <a:schemeClr val="bg1"/>
                </a:solidFill>
              </a:rPr>
              <a:t>эффективность лучевой </a:t>
            </a:r>
            <a:r>
              <a:rPr lang="ru-RU" sz="2400" b="1" i="1" dirty="0" smtClean="0">
                <a:solidFill>
                  <a:schemeClr val="bg1"/>
                </a:solidFill>
              </a:rPr>
              <a:t>и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                                   химиотерапии. </a:t>
            </a:r>
            <a:endParaRPr lang="ru-RU" sz="2400" b="1" i="1" dirty="0" smtClean="0"/>
          </a:p>
          <a:p>
            <a:r>
              <a:rPr lang="ru-RU" sz="2400" b="1" i="1" dirty="0"/>
              <a:t>Повышает общую </a:t>
            </a:r>
            <a:r>
              <a:rPr lang="ru-RU" sz="2400" b="1" i="1" dirty="0" smtClean="0"/>
              <a:t>выживаемость</a:t>
            </a:r>
            <a:r>
              <a:rPr lang="ru-RU" sz="2400" b="1" i="1" dirty="0"/>
              <a:t>.</a:t>
            </a:r>
          </a:p>
          <a:p>
            <a:r>
              <a:rPr lang="ru-RU" sz="2400" b="1" i="1" dirty="0" smtClean="0"/>
              <a:t>Улучшает </a:t>
            </a:r>
            <a:r>
              <a:rPr lang="ru-RU" sz="2400" b="1" i="1" dirty="0"/>
              <a:t>качество жизни.</a:t>
            </a:r>
            <a:endParaRPr lang="uk-UA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211867"/>
            <a:ext cx="42243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Доновит</a:t>
            </a:r>
            <a:r>
              <a:rPr lang="en-US" sz="4000" b="1" dirty="0" smtClean="0">
                <a:solidFill>
                  <a:srgbClr val="C0504D">
                    <a:lumMod val="75000"/>
                  </a:srgbClr>
                </a:solidFill>
              </a:rPr>
              <a:t>-</a:t>
            </a:r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ВС</a:t>
            </a:r>
            <a:r>
              <a:rPr lang="ru-RU" sz="4000" dirty="0" smtClean="0">
                <a:solidFill>
                  <a:srgbClr val="C0504D">
                    <a:lumMod val="75000"/>
                  </a:srgbClr>
                </a:solidFill>
              </a:rPr>
              <a:t>®</a:t>
            </a:r>
            <a:endParaRPr lang="uk-UA" sz="4000" b="1" dirty="0">
              <a:solidFill>
                <a:srgbClr val="C0504D">
                  <a:lumMod val="75000"/>
                </a:srgbClr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54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sionov_G_N\Desktop\Ukrai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06028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188640"/>
            <a:ext cx="36724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4000" b="1" dirty="0" smtClean="0">
                <a:solidFill>
                  <a:srgbClr val="C0504D">
                    <a:lumMod val="75000"/>
                  </a:srgbClr>
                </a:solidFill>
              </a:rPr>
              <a:t>ДОНОВИТ</a:t>
            </a:r>
            <a:r>
              <a:rPr lang="en-US" sz="4000" b="1" dirty="0" smtClean="0">
                <a:solidFill>
                  <a:srgbClr val="C0504D">
                    <a:lumMod val="75000"/>
                  </a:srgbClr>
                </a:solidFill>
              </a:rPr>
              <a:t>-</a:t>
            </a:r>
            <a:r>
              <a:rPr lang="uk-UA" sz="4000" b="1" dirty="0" smtClean="0">
                <a:solidFill>
                  <a:srgbClr val="C0504D">
                    <a:lumMod val="75000"/>
                  </a:srgbClr>
                </a:solidFill>
              </a:rPr>
              <a:t>ВС</a:t>
            </a:r>
            <a:r>
              <a:rPr lang="ru-RU" sz="4000" dirty="0" smtClean="0">
                <a:solidFill>
                  <a:srgbClr val="C0504D">
                    <a:lumMod val="75000"/>
                  </a:srgbClr>
                </a:solidFill>
              </a:rPr>
              <a:t>®</a:t>
            </a:r>
            <a:endParaRPr lang="uk-UA" sz="4000" b="1" dirty="0">
              <a:solidFill>
                <a:srgbClr val="C0504D">
                  <a:lumMod val="75000"/>
                </a:srgbClr>
              </a:solidFill>
            </a:endParaRPr>
          </a:p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40770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1026" name="Picture 2" descr="C:\Users\Aksionov_G_N\Desktop\Фукусим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26" y="4221088"/>
            <a:ext cx="3702042" cy="245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ksionov_G_N\Desktop\CHERNOBY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3672408" cy="248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9998" y="3571361"/>
            <a:ext cx="2117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i="1" dirty="0"/>
              <a:t>JAPAN</a:t>
            </a:r>
            <a:endParaRPr lang="uk-UA" sz="4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434080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ФУКУСИМА</a:t>
            </a:r>
            <a:endParaRPr lang="uk-U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32240" y="434080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ЧЕРНОБЫЛЬ</a:t>
            </a:r>
            <a:endParaRPr lang="uk-U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1418000"/>
            <a:ext cx="6216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По критерию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пострадиационной гибели </a:t>
            </a:r>
            <a:r>
              <a:rPr lang="ru-RU" sz="2400" b="1" dirty="0">
                <a:solidFill>
                  <a:schemeClr val="bg1"/>
                </a:solidFill>
              </a:rPr>
              <a:t>животных,</a:t>
            </a:r>
          </a:p>
          <a:p>
            <a:pPr lvl="0"/>
            <a:r>
              <a:rPr lang="ru-RU" sz="2400" b="1" dirty="0">
                <a:solidFill>
                  <a:schemeClr val="bg1"/>
                </a:solidFill>
              </a:rPr>
              <a:t>Доновит-ВС® обладает значительным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радиозащитным действием </a:t>
            </a:r>
            <a:r>
              <a:rPr lang="ru-RU" sz="2400" b="1" dirty="0">
                <a:solidFill>
                  <a:schemeClr val="bg1"/>
                </a:solidFill>
              </a:rPr>
              <a:t>в диапазоне </a:t>
            </a:r>
            <a:r>
              <a:rPr lang="ru-RU" sz="2400" b="1" dirty="0" smtClean="0">
                <a:solidFill>
                  <a:schemeClr val="bg1"/>
                </a:solidFill>
              </a:rPr>
              <a:t>поглощаемых доз </a:t>
            </a:r>
            <a:r>
              <a:rPr lang="ru-RU" sz="2400" b="1" dirty="0">
                <a:solidFill>
                  <a:schemeClr val="bg1"/>
                </a:solidFill>
              </a:rPr>
              <a:t>облучения до 5 Грей.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265820"/>
            <a:ext cx="867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Может </a:t>
            </a:r>
            <a:r>
              <a:rPr lang="ru-RU" sz="2800" b="1" dirty="0"/>
              <a:t>использоваться в качестве </a:t>
            </a:r>
            <a:r>
              <a:rPr lang="ru-RU" sz="2800" b="1" dirty="0" smtClean="0"/>
              <a:t>радиопротектора.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6654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sionov_G_N\Desktop\Ukrai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460"/>
            <a:ext cx="906028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3" y="1181065"/>
            <a:ext cx="8592739" cy="537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                                 </a:t>
            </a:r>
            <a:r>
              <a:rPr lang="ru-RU" sz="2400" b="1" dirty="0" smtClean="0"/>
              <a:t>4 </a:t>
            </a:r>
            <a:r>
              <a:rPr lang="ru-RU" sz="2400" b="1" dirty="0"/>
              <a:t>этапа эффективного использования</a:t>
            </a:r>
          </a:p>
          <a:p>
            <a:pPr lvl="0"/>
            <a:r>
              <a:rPr lang="ru-RU" sz="2400" b="1" dirty="0"/>
              <a:t>                               </a:t>
            </a:r>
            <a:r>
              <a:rPr lang="ru-RU" sz="2400" b="1" dirty="0" smtClean="0"/>
              <a:t>  Доновит-ВС</a:t>
            </a:r>
            <a:r>
              <a:rPr lang="ru-RU" sz="2400" b="1" dirty="0"/>
              <a:t>® при </a:t>
            </a:r>
            <a:r>
              <a:rPr lang="ru-RU" sz="2400" b="1" dirty="0" err="1"/>
              <a:t>онкопатологиях</a:t>
            </a:r>
            <a:r>
              <a:rPr lang="ru-RU" sz="2400" b="1" dirty="0"/>
              <a:t>:</a:t>
            </a:r>
          </a:p>
          <a:p>
            <a:pPr lvl="0"/>
            <a:r>
              <a:rPr lang="ru-RU" sz="2400" b="1" dirty="0"/>
              <a:t>                                 </a:t>
            </a:r>
            <a:r>
              <a:rPr lang="ru-RU" sz="2400" b="1" dirty="0" smtClean="0"/>
              <a:t>1.Профилактика </a:t>
            </a:r>
            <a:r>
              <a:rPr lang="ru-RU" sz="2400" b="1" dirty="0"/>
              <a:t>рака с </a:t>
            </a:r>
            <a:r>
              <a:rPr lang="ru-RU" sz="2400" b="1" dirty="0" smtClean="0"/>
              <a:t>генетической</a:t>
            </a:r>
            <a:endParaRPr lang="ru-RU" sz="2400" b="1" dirty="0"/>
          </a:p>
          <a:p>
            <a:pPr lvl="0"/>
            <a:r>
              <a:rPr lang="ru-RU" sz="2400" b="1" dirty="0"/>
              <a:t>                                 </a:t>
            </a:r>
            <a:r>
              <a:rPr lang="ru-RU" sz="2400" b="1" dirty="0" smtClean="0"/>
              <a:t>предрасположенностью </a:t>
            </a:r>
            <a:r>
              <a:rPr lang="ru-RU" sz="2400" b="1" dirty="0"/>
              <a:t>и </a:t>
            </a:r>
            <a:r>
              <a:rPr lang="ru-RU" sz="2400" b="1" dirty="0" smtClean="0"/>
              <a:t>подверженностью</a:t>
            </a:r>
          </a:p>
          <a:p>
            <a:pPr lvl="0"/>
            <a:r>
              <a:rPr lang="ru-RU" sz="2400" b="1" dirty="0"/>
              <a:t> </a:t>
            </a:r>
            <a:r>
              <a:rPr lang="ru-RU" sz="2400" b="1" dirty="0" smtClean="0"/>
              <a:t>                                канцерогенным воздействиям </a:t>
            </a:r>
            <a:r>
              <a:rPr lang="ru-RU" sz="2400" b="1" dirty="0"/>
              <a:t>(повышенная радиация, употребление канцерогенных продуктов, нахождение в канцерогенно-опасной среде).</a:t>
            </a:r>
          </a:p>
          <a:p>
            <a:pPr lvl="0"/>
            <a:r>
              <a:rPr lang="ru-RU" sz="2400" b="1" dirty="0"/>
              <a:t>2. Предоперационный этап </a:t>
            </a:r>
            <a:endParaRPr lang="ru-RU" sz="2400" b="1" dirty="0" smtClean="0"/>
          </a:p>
          <a:p>
            <a:pPr lvl="0">
              <a:lnSpc>
                <a:spcPct val="90000"/>
              </a:lnSpc>
            </a:pPr>
            <a:r>
              <a:rPr lang="ru-RU" sz="2400" b="1" dirty="0" smtClean="0"/>
              <a:t>(«капсулирование» </a:t>
            </a:r>
            <a:r>
              <a:rPr lang="ru-RU" sz="2400" b="1" dirty="0"/>
              <a:t>опухоли, предоперационное укрепление иммунитета).</a:t>
            </a:r>
          </a:p>
          <a:p>
            <a:pPr lvl="0">
              <a:lnSpc>
                <a:spcPct val="90000"/>
              </a:lnSpc>
            </a:pPr>
            <a:r>
              <a:rPr lang="ru-RU" sz="2400" b="1" dirty="0"/>
              <a:t>3. Химио- и/или лучевая терапия (</a:t>
            </a:r>
            <a:r>
              <a:rPr lang="ru-RU" sz="2400" b="1" dirty="0" err="1"/>
              <a:t>онкобольные</a:t>
            </a:r>
            <a:r>
              <a:rPr lang="ru-RU" sz="2400" b="1" dirty="0"/>
              <a:t> легче их переносят, а химиотерапия и/или лучевая терапия более эффективны).</a:t>
            </a:r>
          </a:p>
          <a:p>
            <a:pPr lvl="0">
              <a:lnSpc>
                <a:spcPct val="90000"/>
              </a:lnSpc>
            </a:pPr>
            <a:r>
              <a:rPr lang="ru-RU" sz="2400" b="1" dirty="0"/>
              <a:t>4. Профилактика метастазирования, уменьшение количества метастазов.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-27384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ДОНОВИТ</a:t>
            </a:r>
            <a:r>
              <a:rPr lang="en-US" sz="4000" b="1" dirty="0" smtClean="0">
                <a:solidFill>
                  <a:srgbClr val="C0504D">
                    <a:lumMod val="75000"/>
                  </a:srgbClr>
                </a:solidFill>
              </a:rPr>
              <a:t>-</a:t>
            </a:r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ВС</a:t>
            </a:r>
            <a:r>
              <a:rPr lang="ru-RU" sz="4000" dirty="0" smtClean="0">
                <a:solidFill>
                  <a:srgbClr val="C0504D">
                    <a:lumMod val="75000"/>
                  </a:srgbClr>
                </a:solidFill>
              </a:rPr>
              <a:t>®</a:t>
            </a:r>
            <a:endParaRPr lang="uk-UA" sz="4000" b="1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sionov_G_N\Desktop\Ukrai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" y="188640"/>
            <a:ext cx="906028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g010-1-1"/>
          <p:cNvPicPr>
            <a:picLocks noChangeAspect="1" noChangeArrowheads="1"/>
          </p:cNvPicPr>
          <p:nvPr/>
        </p:nvPicPr>
        <p:blipFill>
          <a:blip r:embed="rId4" cstate="print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176464" cy="291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2"/>
          <p:cNvPicPr>
            <a:picLocks noChangeAspect="1" noChangeArrowheads="1"/>
          </p:cNvPicPr>
          <p:nvPr/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2" y="3428999"/>
            <a:ext cx="3265811" cy="325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5580112" y="1484784"/>
            <a:ext cx="0" cy="648000"/>
          </a:xfrm>
          <a:prstGeom prst="straightConnector1">
            <a:avLst/>
          </a:prstGeom>
          <a:ln w="190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835696" y="5709403"/>
            <a:ext cx="33676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835696" y="5861803"/>
            <a:ext cx="33676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907704" y="5517232"/>
            <a:ext cx="0" cy="19217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907704" y="5861803"/>
            <a:ext cx="0" cy="15948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71800" y="1149712"/>
            <a:ext cx="2376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Медуллобластома червя мозжечка и IV желудочка</a:t>
            </a:r>
            <a:r>
              <a:rPr lang="ru-RU" sz="2000" b="1" i="1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b="1" i="1" dirty="0">
              <a:solidFill>
                <a:schemeClr val="bg1"/>
              </a:solidFill>
            </a:endParaRPr>
          </a:p>
          <a:p>
            <a:r>
              <a:rPr lang="ru-RU" sz="2000" b="1" i="1" dirty="0">
                <a:solidFill>
                  <a:schemeClr val="bg1"/>
                </a:solidFill>
              </a:rPr>
              <a:t>МРТ 12.10.2004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3928" y="4221088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Медуллобластома червя мозжечка и IV желудочка после комплексного лечения препаратом Доновит-ВС. </a:t>
            </a:r>
            <a:endParaRPr lang="ru-RU" sz="2400" b="1" i="1" dirty="0" smtClean="0"/>
          </a:p>
          <a:p>
            <a:endParaRPr lang="ru-RU" sz="2400" b="1" i="1" dirty="0" smtClean="0"/>
          </a:p>
          <a:p>
            <a:r>
              <a:rPr lang="ru-RU" sz="2400" b="1" i="1" dirty="0" smtClean="0"/>
              <a:t>МРТ </a:t>
            </a:r>
            <a:r>
              <a:rPr lang="ru-RU" sz="2400" b="1" i="1" dirty="0"/>
              <a:t>05.12.2005.</a:t>
            </a:r>
            <a:endParaRPr lang="uk-UA" sz="24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1403648" y="-27384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ДОНОВИТ</a:t>
            </a:r>
            <a:r>
              <a:rPr lang="en-US" sz="4000" b="1" dirty="0" smtClean="0">
                <a:solidFill>
                  <a:srgbClr val="C0504D">
                    <a:lumMod val="75000"/>
                  </a:srgbClr>
                </a:solidFill>
              </a:rPr>
              <a:t>-</a:t>
            </a:r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</a:rPr>
              <a:t>ВС</a:t>
            </a:r>
            <a:r>
              <a:rPr lang="ru-RU" sz="4000" dirty="0" smtClean="0">
                <a:solidFill>
                  <a:srgbClr val="C0504D">
                    <a:lumMod val="75000"/>
                  </a:srgbClr>
                </a:solidFill>
              </a:rPr>
              <a:t>®</a:t>
            </a:r>
            <a:endParaRPr lang="uk-UA" sz="4000" b="1" dirty="0">
              <a:solidFill>
                <a:srgbClr val="C0504D">
                  <a:lumMod val="75000"/>
                </a:srgbClr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54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654</Words>
  <Application>Microsoft Office PowerPoint</Application>
  <PresentationFormat>Экран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Aksionov_G_N</dc:creator>
  <cp:lastModifiedBy>Aksionov_G_N</cp:lastModifiedBy>
  <cp:revision>65</cp:revision>
  <dcterms:created xsi:type="dcterms:W3CDTF">2022-06-11T09:28:56Z</dcterms:created>
  <dcterms:modified xsi:type="dcterms:W3CDTF">2022-07-23T09:06:07Z</dcterms:modified>
</cp:coreProperties>
</file>