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5" r:id="rId4"/>
    <p:sldId id="266" r:id="rId5"/>
    <p:sldId id="271" r:id="rId6"/>
    <p:sldId id="268" r:id="rId7"/>
    <p:sldId id="269" r:id="rId8"/>
    <p:sldId id="270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89C1"/>
    <a:srgbClr val="FFE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234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101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343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1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863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915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47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6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6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80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043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734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ksomed.kiev.ua/" TargetMode="External"/><Relationship Id="rId4" Type="http://schemas.openxmlformats.org/officeDocument/2006/relationships/hyperlink" Target="mailto:agn1942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9" y="476672"/>
            <a:ext cx="873670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826204"/>
            <a:ext cx="5328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chemeClr val="bg1"/>
                </a:solidFill>
              </a:rPr>
              <a:t>ДОНОВІТ-ВС®</a:t>
            </a:r>
          </a:p>
          <a:p>
            <a:pPr algn="ctr"/>
            <a:r>
              <a:rPr lang="uk-UA" sz="4400" b="1" i="1" dirty="0" smtClean="0">
                <a:solidFill>
                  <a:schemeClr val="bg1"/>
                </a:solidFill>
              </a:rPr>
              <a:t>Ліки </a:t>
            </a:r>
            <a:r>
              <a:rPr lang="uk-UA" sz="4400" b="1" i="1" dirty="0" smtClean="0">
                <a:solidFill>
                  <a:schemeClr val="bg1"/>
                </a:solidFill>
              </a:rPr>
              <a:t>від</a:t>
            </a:r>
            <a:r>
              <a:rPr lang="uk-UA" sz="4400" b="1" i="1" dirty="0" smtClean="0">
                <a:solidFill>
                  <a:schemeClr val="bg1"/>
                </a:solidFill>
              </a:rPr>
              <a:t> раку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437112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Заслужений лікар України, доктор медичних наук, начальник відділення Головного військового клінічного шпиталю Міністерства оборони України Володимир Собецький.</a:t>
            </a:r>
          </a:p>
          <a:p>
            <a:pPr algn="ctr"/>
            <a:r>
              <a:rPr lang="uk-UA" sz="2000" b="1" dirty="0" smtClean="0"/>
              <a:t>Генеральний директор ТОВ "Науково-виробнича фірма АКСОМЕД", к.т.н., доцент Геннадій Аксьонов</a:t>
            </a:r>
          </a:p>
          <a:p>
            <a:pPr algn="ctr"/>
            <a:r>
              <a:rPr lang="en-US" sz="2000" i="1" dirty="0" smtClean="0"/>
              <a:t>E</a:t>
            </a:r>
            <a:r>
              <a:rPr lang="uk-UA" sz="2000" i="1" dirty="0" smtClean="0"/>
              <a:t>-mail</a:t>
            </a:r>
            <a:r>
              <a:rPr lang="en-US" sz="2000" i="1" dirty="0" smtClean="0"/>
              <a:t>: </a:t>
            </a:r>
            <a:r>
              <a:rPr lang="en-US" sz="2000" i="1" u="sng" dirty="0" err="1" smtClean="0">
                <a:hlinkClick r:id="rId4"/>
              </a:rPr>
              <a:t>agn</a:t>
            </a:r>
            <a:r>
              <a:rPr lang="uk-UA" sz="2000" i="1" u="sng" dirty="0" smtClean="0">
                <a:hlinkClick r:id="rId4"/>
              </a:rPr>
              <a:t>1942</a:t>
            </a:r>
            <a:r>
              <a:rPr lang="en-US" sz="2000" i="1" u="sng" dirty="0" smtClean="0">
                <a:hlinkClick r:id="rId4"/>
              </a:rPr>
              <a:t>@gmail.com</a:t>
            </a:r>
            <a:r>
              <a:rPr lang="en-US" sz="2000" i="1" dirty="0" smtClean="0"/>
              <a:t>;  Web: </a:t>
            </a:r>
            <a:r>
              <a:rPr lang="en-US" sz="2000" i="1" u="sng" dirty="0" smtClean="0">
                <a:hlinkClick r:id="rId5"/>
              </a:rPr>
              <a:t>aksomed.kiev.ua</a:t>
            </a:r>
            <a:r>
              <a:rPr lang="en-US" sz="2000" i="1" dirty="0" smtClean="0"/>
              <a:t> </a:t>
            </a:r>
            <a:endParaRPr lang="uk-UA" sz="2000" dirty="0" smtClean="0"/>
          </a:p>
          <a:p>
            <a:pPr algn="ctr"/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847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5" y="188640"/>
            <a:ext cx="906028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Galushko-3"/>
          <p:cNvPicPr>
            <a:picLocks noChangeAspect="1" noChangeArrowheads="1"/>
          </p:cNvPicPr>
          <p:nvPr/>
        </p:nvPicPr>
        <p:blipFill>
          <a:blip r:embed="rId4" cstate="print">
            <a:lum bright="-1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332656"/>
            <a:ext cx="6126584" cy="164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Galushko-7after"/>
          <p:cNvPicPr>
            <a:picLocks noChangeAspect="1" noChangeArrowheads="1"/>
          </p:cNvPicPr>
          <p:nvPr/>
        </p:nvPicPr>
        <p:blipFill>
          <a:blip r:embed="rId5" cstate="print">
            <a:lum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6126584" cy="168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SC_9422-9_07_04"/>
          <p:cNvPicPr>
            <a:picLocks noChangeAspect="1" noChangeArrowheads="1"/>
          </p:cNvPicPr>
          <p:nvPr/>
        </p:nvPicPr>
        <p:blipFill>
          <a:blip r:embed="rId6" cstate="print">
            <a:lum bright="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5" y="4181333"/>
            <a:ext cx="6124997" cy="161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45" y="3202564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1. Новоутворення мозку (до лікування).</a:t>
            </a:r>
          </a:p>
          <a:p>
            <a:r>
              <a:rPr lang="uk-UA" sz="2000" b="1" i="1" dirty="0" smtClean="0"/>
              <a:t>10 березня 2004 р.</a:t>
            </a:r>
          </a:p>
          <a:p>
            <a:endParaRPr lang="uk-UA" sz="2000" b="1" i="1" dirty="0" smtClean="0"/>
          </a:p>
          <a:p>
            <a:r>
              <a:rPr lang="uk-UA" sz="2000" b="1" i="1" dirty="0" smtClean="0"/>
              <a:t>2. Зменшення пухлини у процесі комплексного лікування з Доновіт-ВС.</a:t>
            </a:r>
          </a:p>
          <a:p>
            <a:r>
              <a:rPr lang="uk-UA" sz="2000" b="1" i="1" dirty="0" smtClean="0"/>
              <a:t>6 травня 2004 р.</a:t>
            </a:r>
            <a:endParaRPr lang="uk-UA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986850" y="332656"/>
            <a:ext cx="432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1876628"/>
            <a:ext cx="432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4212377"/>
            <a:ext cx="432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5765869"/>
            <a:ext cx="907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3. Подальше зменшення пухлини в процесі комплексного лікування із застосуванням Доновіту-ВС.</a:t>
            </a:r>
          </a:p>
          <a:p>
            <a:r>
              <a:rPr lang="uk-UA" sz="2000" b="1" i="1" dirty="0" smtClean="0"/>
              <a:t>9 липня 2004 р.</a:t>
            </a:r>
            <a:endParaRPr lang="uk-UA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495" y="-27384"/>
            <a:ext cx="3383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solidFill>
                  <a:srgbClr val="C0504D">
                    <a:lumMod val="75000"/>
                  </a:srgbClr>
                </a:solidFill>
              </a:rPr>
              <a:t>ДОНОВІТ</a:t>
            </a:r>
            <a:r>
              <a:rPr lang="en-US" sz="3600" b="1" dirty="0" smtClean="0">
                <a:solidFill>
                  <a:srgbClr val="C0504D">
                    <a:lumMod val="75000"/>
                  </a:srgbClr>
                </a:solidFill>
              </a:rPr>
              <a:t>-</a:t>
            </a:r>
            <a:r>
              <a:rPr lang="ru-RU" sz="3600" b="1" dirty="0" smtClean="0">
                <a:solidFill>
                  <a:srgbClr val="C0504D">
                    <a:lumMod val="75000"/>
                  </a:srgbClr>
                </a:solidFill>
              </a:rPr>
              <a:t>ВС</a:t>
            </a:r>
            <a:r>
              <a:rPr lang="ru-RU" sz="3600" dirty="0" smtClean="0">
                <a:solidFill>
                  <a:srgbClr val="C0504D">
                    <a:lumMod val="75000"/>
                  </a:srgbClr>
                </a:solidFill>
              </a:rPr>
              <a:t>®</a:t>
            </a:r>
            <a:endParaRPr lang="uk-UA" sz="3600" b="1" dirty="0">
              <a:solidFill>
                <a:srgbClr val="C0504D">
                  <a:lumMod val="75000"/>
                </a:srgbClr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54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" y="260648"/>
            <a:ext cx="906028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ksionov_G_N\Desktop\Метастаз в Г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1641"/>
            <a:ext cx="328612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ksionov_G_N\Desktop\Метастаз в ГМ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64034"/>
            <a:ext cx="3240360" cy="303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8224" y="260648"/>
            <a:ext cx="23042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Меланома (метастаз у головний мозок) до проведення курсу променевої </a:t>
            </a:r>
            <a:r>
              <a:rPr lang="uk-UA" sz="2000" b="1" i="1" dirty="0" smtClean="0">
                <a:solidFill>
                  <a:schemeClr val="bg1"/>
                </a:solidFill>
              </a:rPr>
              <a:t>терапії та застосування препарату «Доновит-ВС». 21.09.04.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4365104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Меланома (метастазування в головний мозок) – зменшення обсягу та утворення «капсули» після променевої терапії  із застосуванням препарату «Доновіт-ВС».</a:t>
            </a:r>
          </a:p>
          <a:p>
            <a:r>
              <a:rPr lang="uk-UA" sz="2000" b="1" i="1" dirty="0" smtClean="0"/>
              <a:t>1.11.04.</a:t>
            </a:r>
            <a:endParaRPr lang="uk-UA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-36512" y="-83041"/>
            <a:ext cx="35283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ДОНОВІТ</a:t>
            </a:r>
            <a:r>
              <a:rPr lang="en-US" sz="4000" b="1" dirty="0" smtClean="0">
                <a:solidFill>
                  <a:srgbClr val="C0504D">
                    <a:lumMod val="75000"/>
                  </a:srgbClr>
                </a:solidFill>
              </a:rPr>
              <a:t>-</a:t>
            </a:r>
            <a:r>
              <a:rPr lang="ru-RU" sz="4000" b="1" dirty="0">
                <a:solidFill>
                  <a:srgbClr val="C0504D">
                    <a:lumMod val="75000"/>
                  </a:srgbClr>
                </a:solidFill>
              </a:rPr>
              <a:t>В</a:t>
            </a:r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С</a:t>
            </a:r>
            <a:r>
              <a:rPr lang="ru-RU" sz="4000" dirty="0" smtClean="0">
                <a:solidFill>
                  <a:srgbClr val="C0504D">
                    <a:lumMod val="75000"/>
                  </a:srgbClr>
                </a:solidFill>
              </a:rPr>
              <a:t>®</a:t>
            </a:r>
            <a:endParaRPr lang="uk-UA" sz="4000" b="1" dirty="0">
              <a:solidFill>
                <a:srgbClr val="C0504D">
                  <a:lumMod val="75000"/>
                </a:srgbClr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54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" y="332656"/>
            <a:ext cx="906028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4624"/>
            <a:ext cx="35283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ДОНОВІТ</a:t>
            </a:r>
            <a:r>
              <a:rPr lang="en-US" sz="4000" b="1" dirty="0" smtClean="0">
                <a:solidFill>
                  <a:srgbClr val="C0504D">
                    <a:lumMod val="75000"/>
                  </a:srgbClr>
                </a:solidFill>
              </a:rPr>
              <a:t>-</a:t>
            </a:r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ВС</a:t>
            </a:r>
            <a:r>
              <a:rPr lang="ru-RU" sz="4000" dirty="0" smtClean="0">
                <a:solidFill>
                  <a:srgbClr val="C0504D">
                    <a:lumMod val="75000"/>
                  </a:srgbClr>
                </a:solidFill>
              </a:rPr>
              <a:t>®</a:t>
            </a:r>
            <a:endParaRPr lang="uk-UA" sz="4000" b="1" dirty="0">
              <a:solidFill>
                <a:srgbClr val="C0504D">
                  <a:lumMod val="75000"/>
                </a:srgbClr>
              </a:solidFill>
            </a:endParaRPr>
          </a:p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6119591" y="27284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Висновки</a:t>
            </a:r>
            <a:endParaRPr lang="uk-UA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7" y="1181065"/>
            <a:ext cx="87483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                          </a:t>
            </a:r>
            <a:r>
              <a:rPr lang="ru-RU" sz="2400" b="1" dirty="0" smtClean="0"/>
              <a:t>«</a:t>
            </a:r>
            <a:r>
              <a:rPr lang="uk-UA" sz="2400" b="1" dirty="0" smtClean="0"/>
              <a:t>Доновіт-ВС®» збільшує термін</a:t>
            </a:r>
          </a:p>
          <a:p>
            <a:r>
              <a:rPr lang="uk-UA" sz="2400" b="1" dirty="0" smtClean="0"/>
              <a:t>                                    безрецидивного перебігу </a:t>
            </a:r>
            <a:r>
              <a:rPr lang="uk-UA" sz="2400" b="1" dirty="0" err="1" smtClean="0"/>
              <a:t>онкозахворювань</a:t>
            </a:r>
            <a:r>
              <a:rPr lang="uk-UA" sz="2400" b="1" dirty="0" smtClean="0"/>
              <a:t>.</a:t>
            </a:r>
          </a:p>
          <a:p>
            <a:r>
              <a:rPr lang="uk-UA" sz="2400" b="1" dirty="0" smtClean="0"/>
              <a:t>                                    Підвищує якість та тривалість</a:t>
            </a:r>
          </a:p>
          <a:p>
            <a:r>
              <a:rPr lang="uk-UA" sz="2400" b="1" dirty="0" smtClean="0"/>
              <a:t>                                    життя пацієнтів. Загальні променеві реакції</a:t>
            </a:r>
          </a:p>
          <a:p>
            <a:r>
              <a:rPr lang="uk-UA" sz="2400" b="1" dirty="0" smtClean="0"/>
              <a:t>                                    (головний біль, нудота, запаморочення, зміни в аналізах крові) були значно меншими у хворих, які отримували Доновіт-ВС одночасно з променевою або хіміотерапією.</a:t>
            </a:r>
          </a:p>
          <a:p>
            <a:r>
              <a:rPr lang="uk-UA" sz="2400" b="1" dirty="0" smtClean="0"/>
              <a:t>Передопераційне застосування препарату покращує можливість кращого оперативного втручання.</a:t>
            </a:r>
          </a:p>
          <a:p>
            <a:r>
              <a:rPr lang="uk-UA" sz="2400" b="1" dirty="0" smtClean="0"/>
              <a:t>«Доновіт-ВС®» захищає організм онкологічних хворих від метастазування до 93%.</a:t>
            </a:r>
          </a:p>
          <a:p>
            <a:r>
              <a:rPr lang="uk-UA" sz="2400" b="1" dirty="0" smtClean="0"/>
              <a:t>Таким чином, Доновіт-ВС може бути одним з найбільш ефективних препаратів у сучасній терапії </a:t>
            </a:r>
            <a:r>
              <a:rPr lang="uk-UA" sz="2400" b="1" dirty="0" err="1" smtClean="0"/>
              <a:t>онкопатологій</a:t>
            </a:r>
            <a:r>
              <a:rPr lang="uk-UA" sz="2400" b="1" dirty="0" smtClean="0"/>
              <a:t>.</a:t>
            </a:r>
            <a:endParaRPr lang="uk-UA" sz="2400" b="1" i="1" spc="-1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" y="327220"/>
            <a:ext cx="906028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1052736"/>
            <a:ext cx="57693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i="1" dirty="0" smtClean="0">
                <a:solidFill>
                  <a:schemeClr val="bg1"/>
                </a:solidFill>
              </a:rPr>
              <a:t>Основної </a:t>
            </a:r>
            <a:r>
              <a:rPr lang="uk-UA" sz="3000" b="1" i="1" dirty="0" err="1" smtClean="0">
                <a:solidFill>
                  <a:schemeClr val="bg1"/>
                </a:solidFill>
              </a:rPr>
              <a:t>лікуючей</a:t>
            </a:r>
            <a:endParaRPr lang="uk-UA" sz="3000" b="1" i="1" dirty="0" smtClean="0">
              <a:solidFill>
                <a:schemeClr val="bg1"/>
              </a:solidFill>
            </a:endParaRPr>
          </a:p>
          <a:p>
            <a:r>
              <a:rPr lang="uk-UA" sz="3000" b="1" i="1" dirty="0" smtClean="0">
                <a:solidFill>
                  <a:schemeClr val="bg1"/>
                </a:solidFill>
              </a:rPr>
              <a:t>речовиною є ацетилбензоїлаконін.</a:t>
            </a:r>
          </a:p>
          <a:p>
            <a:r>
              <a:rPr lang="uk-UA" sz="3000" b="1" i="1" dirty="0" smtClean="0">
                <a:solidFill>
                  <a:schemeClr val="bg1"/>
                </a:solidFill>
              </a:rPr>
              <a:t>Застосовується у нетоксичному дозуванні.</a:t>
            </a:r>
            <a:endParaRPr lang="uk-UA" sz="3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9387" y="116632"/>
            <a:ext cx="3676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ДОНОВІТ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ВС®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429000"/>
            <a:ext cx="856895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800" b="1" i="1" dirty="0" smtClean="0"/>
              <a:t>Дозується за допомогою</a:t>
            </a:r>
          </a:p>
          <a:p>
            <a:pPr>
              <a:lnSpc>
                <a:spcPct val="90000"/>
              </a:lnSpc>
            </a:pPr>
            <a:r>
              <a:rPr lang="uk-UA" sz="2800" b="1" i="1" dirty="0" smtClean="0"/>
              <a:t>високоефективної</a:t>
            </a:r>
          </a:p>
          <a:p>
            <a:pPr>
              <a:lnSpc>
                <a:spcPct val="90000"/>
              </a:lnSpc>
            </a:pPr>
            <a:r>
              <a:rPr lang="uk-UA" sz="2800" b="1" i="1" dirty="0" smtClean="0"/>
              <a:t>рідинної хроматографії. Початкова терапевтична доза ацетилбензоїлаконіну становить у середньому 4-5 мкг при масі хворого 60-80 кг. Залежно від діагнозу та стадії лікування або профілактики раку добова доза, що рекомендується, може варіювати від 5 до 30 мкг</a:t>
            </a:r>
            <a:r>
              <a:rPr lang="ru-RU" sz="2800" b="1" i="1" dirty="0" smtClean="0"/>
              <a:t>.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33434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" y="332656"/>
            <a:ext cx="906028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5897" y="1509438"/>
            <a:ext cx="63462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800" b="1" i="1" dirty="0" smtClean="0">
                <a:solidFill>
                  <a:schemeClr val="bg1"/>
                </a:solidFill>
              </a:rPr>
              <a:t>25 років наукових</a:t>
            </a:r>
          </a:p>
          <a:p>
            <a:pPr>
              <a:lnSpc>
                <a:spcPct val="90000"/>
              </a:lnSpc>
            </a:pPr>
            <a:r>
              <a:rPr lang="uk-UA" sz="2800" b="1" i="1" dirty="0" smtClean="0">
                <a:solidFill>
                  <a:schemeClr val="bg1"/>
                </a:solidFill>
              </a:rPr>
              <a:t>досліджень у 15 науково-дослідних медичних закладах. </a:t>
            </a:r>
          </a:p>
          <a:p>
            <a:pPr>
              <a:lnSpc>
                <a:spcPct val="90000"/>
              </a:lnSpc>
            </a:pPr>
            <a:r>
              <a:rPr lang="uk-UA" sz="2800" b="1" i="1" dirty="0">
                <a:solidFill>
                  <a:schemeClr val="bg1"/>
                </a:solidFill>
              </a:rPr>
              <a:t>В</a:t>
            </a:r>
            <a:r>
              <a:rPr lang="uk-UA" sz="2800" b="1" i="1" dirty="0" smtClean="0">
                <a:solidFill>
                  <a:schemeClr val="bg1"/>
                </a:solidFill>
              </a:rPr>
              <a:t> 2003 р. зареєстрований як БАД, в 2021 р. як ліки.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5532" y="116632"/>
            <a:ext cx="36724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ДОНОВІТ</a:t>
            </a:r>
            <a:r>
              <a:rPr lang="en-US" sz="4000" b="1" dirty="0" smtClean="0">
                <a:solidFill>
                  <a:srgbClr val="C0504D">
                    <a:lumMod val="75000"/>
                  </a:srgbClr>
                </a:solidFill>
              </a:rPr>
              <a:t>-</a:t>
            </a:r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ВС</a:t>
            </a:r>
            <a:r>
              <a:rPr lang="ru-RU" sz="4000" dirty="0" smtClean="0">
                <a:solidFill>
                  <a:srgbClr val="C0504D">
                    <a:lumMod val="75000"/>
                  </a:srgbClr>
                </a:solidFill>
              </a:rPr>
              <a:t>®</a:t>
            </a:r>
            <a:endParaRPr lang="uk-UA" sz="4000" b="1" dirty="0">
              <a:solidFill>
                <a:srgbClr val="C0504D">
                  <a:lumMod val="75000"/>
                </a:srgbClr>
              </a:solidFill>
            </a:endParaRPr>
          </a:p>
          <a:p>
            <a:endParaRPr lang="uk-UA" dirty="0"/>
          </a:p>
        </p:txBody>
      </p:sp>
      <p:pic>
        <p:nvPicPr>
          <p:cNvPr id="7" name="Рисунок 1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3986227"/>
            <a:ext cx="141123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ksionov_G_N\Desktop\Фото2 лекарств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55" y="4445496"/>
            <a:ext cx="3086657" cy="16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5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" y="317565"/>
            <a:ext cx="906028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1674674"/>
            <a:ext cx="626469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AutoNum type="arabicParenR"/>
            </a:pPr>
            <a:r>
              <a:rPr lang="uk-UA" sz="2400" b="1" i="1" dirty="0" smtClean="0">
                <a:solidFill>
                  <a:schemeClr val="bg1"/>
                </a:solidFill>
              </a:rPr>
              <a:t>зміцнює імунну систему;</a:t>
            </a:r>
          </a:p>
          <a:p>
            <a:pPr marL="342900" indent="-342900">
              <a:lnSpc>
                <a:spcPct val="90000"/>
              </a:lnSpc>
              <a:buAutoNum type="arabicParenR"/>
            </a:pPr>
            <a:r>
              <a:rPr lang="uk-UA" sz="2400" b="1" i="1" dirty="0" smtClean="0">
                <a:solidFill>
                  <a:schemeClr val="bg1"/>
                </a:solidFill>
              </a:rPr>
              <a:t>виявляє антиангіогенні властивості;</a:t>
            </a:r>
          </a:p>
          <a:p>
            <a:pPr marL="342900" indent="-342900">
              <a:lnSpc>
                <a:spcPct val="90000"/>
              </a:lnSpc>
              <a:buAutoNum type="arabicParenR"/>
            </a:pPr>
            <a:r>
              <a:rPr lang="uk-UA" sz="2400" b="1" i="1" dirty="0" smtClean="0">
                <a:solidFill>
                  <a:schemeClr val="bg1"/>
                </a:solidFill>
              </a:rPr>
              <a:t>має радіопротекторні властивості;</a:t>
            </a:r>
          </a:p>
          <a:p>
            <a:pPr marL="342900" indent="-342900">
              <a:lnSpc>
                <a:spcPct val="90000"/>
              </a:lnSpc>
              <a:buAutoNum type="arabicParenR"/>
            </a:pPr>
            <a:r>
              <a:rPr lang="uk-UA" sz="2400" b="1" i="1" dirty="0" smtClean="0">
                <a:solidFill>
                  <a:schemeClr val="bg1"/>
                </a:solidFill>
              </a:rPr>
              <a:t>є потужним антиоксидантом;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92898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5) має антитоксичні та</a:t>
            </a:r>
          </a:p>
          <a:p>
            <a:r>
              <a:rPr lang="uk-UA" sz="2400" b="1" i="1" dirty="0" smtClean="0"/>
              <a:t>6) цитостатичні властивості;</a:t>
            </a:r>
          </a:p>
          <a:p>
            <a:r>
              <a:rPr lang="uk-UA" sz="2400" b="1" i="1" dirty="0" smtClean="0"/>
              <a:t>7) має протизапальні властивості;</a:t>
            </a:r>
          </a:p>
          <a:p>
            <a:r>
              <a:rPr lang="uk-UA" sz="2400" b="1" i="1" dirty="0" smtClean="0"/>
              <a:t>8) прискорює проходження </a:t>
            </a:r>
            <a:r>
              <a:rPr lang="uk-UA" sz="2400" b="1" i="1" dirty="0" err="1" smtClean="0"/>
              <a:t>нейроімпульсів</a:t>
            </a:r>
            <a:r>
              <a:rPr lang="uk-UA" sz="2400" b="1" i="1" dirty="0" smtClean="0"/>
              <a:t>;</a:t>
            </a:r>
          </a:p>
          <a:p>
            <a:r>
              <a:rPr lang="uk-UA" sz="2400" b="1" i="1" dirty="0" smtClean="0"/>
              <a:t>9) виявляє знеболювальну властивість;</a:t>
            </a:r>
          </a:p>
          <a:p>
            <a:r>
              <a:rPr lang="uk-UA" sz="2400" b="1" i="1" dirty="0" smtClean="0"/>
              <a:t>10) "капсулює" пухлину.</a:t>
            </a:r>
            <a:endParaRPr lang="uk-U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476672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/>
              <a:t>Доновіт-ВС® </a:t>
            </a:r>
            <a:r>
              <a:rPr lang="uk-UA" sz="3200" b="1" i="1" dirty="0" smtClean="0"/>
              <a:t>має такі властивості:</a:t>
            </a:r>
            <a:endParaRPr lang="uk-UA" sz="3200" b="1" i="1" dirty="0"/>
          </a:p>
        </p:txBody>
      </p:sp>
    </p:spTree>
    <p:extLst>
      <p:ext uri="{BB962C8B-B14F-4D97-AF65-F5344CB8AC3E}">
        <p14:creationId xmlns:p14="http://schemas.microsoft.com/office/powerpoint/2010/main" val="18282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" y="332656"/>
            <a:ext cx="906028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3932" y="116006"/>
            <a:ext cx="45365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ДОНОВІТ</a:t>
            </a:r>
            <a:r>
              <a:rPr lang="en-US" sz="4000" b="1" dirty="0" smtClean="0">
                <a:solidFill>
                  <a:srgbClr val="C0504D">
                    <a:lumMod val="75000"/>
                  </a:srgbClr>
                </a:solidFill>
              </a:rPr>
              <a:t>-</a:t>
            </a:r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ВС</a:t>
            </a:r>
            <a:r>
              <a:rPr lang="ru-RU" sz="4000" dirty="0" smtClean="0">
                <a:solidFill>
                  <a:srgbClr val="C0504D">
                    <a:lumMod val="75000"/>
                  </a:srgbClr>
                </a:solidFill>
              </a:rPr>
              <a:t>®</a:t>
            </a:r>
            <a:endParaRPr lang="uk-UA" sz="4000" b="1" dirty="0">
              <a:solidFill>
                <a:srgbClr val="C0504D">
                  <a:lumMod val="75000"/>
                </a:srgbClr>
              </a:solidFill>
            </a:endParaRPr>
          </a:p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1429033"/>
            <a:ext cx="58326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spc="-100" dirty="0" smtClean="0">
                <a:solidFill>
                  <a:schemeClr val="bg1"/>
                </a:solidFill>
              </a:rPr>
              <a:t>Захищає імунну</a:t>
            </a:r>
          </a:p>
          <a:p>
            <a:r>
              <a:rPr lang="uk-UA" sz="2400" b="1" i="1" spc="-100" dirty="0" smtClean="0">
                <a:solidFill>
                  <a:schemeClr val="bg1"/>
                </a:solidFill>
              </a:rPr>
              <a:t>систему за рахунок підвищення</a:t>
            </a:r>
          </a:p>
          <a:p>
            <a:r>
              <a:rPr lang="uk-UA" sz="2400" b="1" i="1" spc="-100" dirty="0" smtClean="0">
                <a:solidFill>
                  <a:schemeClr val="bg1"/>
                </a:solidFill>
              </a:rPr>
              <a:t>активності Т- та В-лімфоцитів, фагоцитів, що беруть участь у придушенні пухлинного процесу (особливо важливі при хіміотерапії).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501008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   </a:t>
            </a:r>
            <a:r>
              <a:rPr lang="uk-UA" sz="2400" b="1" i="1" dirty="0" smtClean="0"/>
              <a:t>ДОНОНВІТ-ВС призводить до значного</a:t>
            </a:r>
          </a:p>
          <a:p>
            <a:r>
              <a:rPr lang="uk-UA" sz="2400" b="1" i="1" dirty="0" smtClean="0"/>
              <a:t>відновлення показників</a:t>
            </a:r>
          </a:p>
          <a:p>
            <a:r>
              <a:rPr lang="uk-UA" sz="2400" b="1" i="1" dirty="0" smtClean="0"/>
              <a:t>клітинного, гуморального та неспецифічного імунітету, а саме: CD3+, CD19+, CD56+, ЦВК (Циркулюючі Імунні Комплекси), ФА (Фагоцитарна Активність) та ФІ (Фагоцитарний Індекс).</a:t>
            </a:r>
          </a:p>
          <a:p>
            <a:r>
              <a:rPr lang="uk-UA" sz="2400" b="1" i="1" dirty="0" smtClean="0"/>
              <a:t>     ДОНОВІТ-ВС зміцнює імунну систему людини, покращує боротьбу організму із хвороботворними мікроорганізмами.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16654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" y="404664"/>
            <a:ext cx="906028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БуклетКомод_new\Доновит-антиангио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58533"/>
            <a:ext cx="5904656" cy="232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4757082"/>
            <a:ext cx="2160239" cy="461665"/>
          </a:xfrm>
          <a:prstGeom prst="rect">
            <a:avLst/>
          </a:prstGeom>
          <a:solidFill>
            <a:srgbClr val="C089C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ДОНОВІТ</a:t>
            </a:r>
            <a:r>
              <a:rPr lang="en-US" sz="2400" b="1" i="1" dirty="0" smtClean="0">
                <a:solidFill>
                  <a:schemeClr val="bg1"/>
                </a:solidFill>
              </a:rPr>
              <a:t>-</a:t>
            </a:r>
            <a:r>
              <a:rPr lang="ru-RU" sz="2400" b="1" i="1" dirty="0" smtClean="0">
                <a:solidFill>
                  <a:schemeClr val="bg1"/>
                </a:solidFill>
              </a:rPr>
              <a:t>ВС</a:t>
            </a:r>
            <a:r>
              <a:rPr lang="ru-RU" sz="2400" dirty="0" smtClean="0">
                <a:solidFill>
                  <a:schemeClr val="bg1"/>
                </a:solidFill>
              </a:rPr>
              <a:t>®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215" y="1196752"/>
            <a:ext cx="85962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</a:rPr>
              <a:t>                                     </a:t>
            </a:r>
            <a:r>
              <a:rPr lang="uk-UA" sz="2400" b="1" i="1" spc="-100" dirty="0" smtClean="0">
                <a:solidFill>
                  <a:schemeClr val="bg1"/>
                </a:solidFill>
              </a:rPr>
              <a:t>Має антиангіогенну</a:t>
            </a:r>
          </a:p>
          <a:p>
            <a:r>
              <a:rPr lang="uk-UA" sz="2400" b="1" i="1" spc="-100" dirty="0" smtClean="0">
                <a:solidFill>
                  <a:schemeClr val="bg1"/>
                </a:solidFill>
              </a:rPr>
              <a:t>                                             властивість.</a:t>
            </a:r>
          </a:p>
          <a:p>
            <a:r>
              <a:rPr lang="uk-UA" sz="2400" b="1" i="1" spc="-100" dirty="0" smtClean="0">
                <a:solidFill>
                  <a:schemeClr val="bg1"/>
                </a:solidFill>
              </a:rPr>
              <a:t>                                             Блокує ендотеліальний фактор</a:t>
            </a:r>
          </a:p>
          <a:p>
            <a:r>
              <a:rPr lang="uk-UA" sz="2400" b="1" i="1" spc="-100" dirty="0" smtClean="0">
                <a:solidFill>
                  <a:schemeClr val="bg1"/>
                </a:solidFill>
              </a:rPr>
              <a:t>                                             зростання пухлинних судин.</a:t>
            </a:r>
          </a:p>
          <a:p>
            <a:r>
              <a:rPr lang="uk-UA" sz="2400" b="1" i="1" spc="-100" dirty="0" smtClean="0">
                <a:solidFill>
                  <a:schemeClr val="bg1"/>
                </a:solidFill>
              </a:rPr>
              <a:t>                                            Підвищує ефективність променевої та</a:t>
            </a:r>
          </a:p>
          <a:p>
            <a:r>
              <a:rPr lang="uk-UA" sz="2400" b="1" i="1" spc="-100" dirty="0" smtClean="0">
                <a:solidFill>
                  <a:schemeClr val="bg1"/>
                </a:solidFill>
              </a:rPr>
              <a:t>                                            хіміотерапії.</a:t>
            </a:r>
          </a:p>
          <a:p>
            <a:r>
              <a:rPr lang="uk-UA" sz="2400" b="1" i="1" dirty="0" smtClean="0"/>
              <a:t>Підвищує загальне виживання.</a:t>
            </a:r>
          </a:p>
          <a:p>
            <a:r>
              <a:rPr lang="uk-UA" sz="2400" b="1" i="1" dirty="0" smtClean="0"/>
              <a:t>Поліпшує якість життя</a:t>
            </a:r>
            <a:r>
              <a:rPr lang="ru-RU" sz="2400" b="1" i="1" dirty="0" smtClean="0"/>
              <a:t>.</a:t>
            </a:r>
            <a:endParaRPr lang="uk-UA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211867"/>
            <a:ext cx="42243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ДОНОВІТ</a:t>
            </a:r>
            <a:r>
              <a:rPr lang="en-US" sz="4000" b="1" dirty="0" smtClean="0">
                <a:solidFill>
                  <a:srgbClr val="C0504D">
                    <a:lumMod val="75000"/>
                  </a:srgbClr>
                </a:solidFill>
              </a:rPr>
              <a:t>-</a:t>
            </a:r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ВС</a:t>
            </a:r>
            <a:r>
              <a:rPr lang="ru-RU" sz="4000" dirty="0" smtClean="0">
                <a:solidFill>
                  <a:srgbClr val="C0504D">
                    <a:lumMod val="75000"/>
                  </a:srgbClr>
                </a:solidFill>
              </a:rPr>
              <a:t>®</a:t>
            </a:r>
            <a:endParaRPr lang="uk-UA" sz="4000" b="1" dirty="0">
              <a:solidFill>
                <a:srgbClr val="C0504D">
                  <a:lumMod val="75000"/>
                </a:srgbClr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54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06028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88640"/>
            <a:ext cx="36724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4000" b="1" dirty="0" smtClean="0">
                <a:solidFill>
                  <a:srgbClr val="C0504D">
                    <a:lumMod val="75000"/>
                  </a:srgbClr>
                </a:solidFill>
              </a:rPr>
              <a:t>ДОНОВІТ</a:t>
            </a:r>
            <a:r>
              <a:rPr lang="en-US" sz="4000" b="1" dirty="0" smtClean="0">
                <a:solidFill>
                  <a:srgbClr val="C0504D">
                    <a:lumMod val="75000"/>
                  </a:srgbClr>
                </a:solidFill>
              </a:rPr>
              <a:t>-</a:t>
            </a:r>
            <a:r>
              <a:rPr lang="uk-UA" sz="4000" b="1" dirty="0" smtClean="0">
                <a:solidFill>
                  <a:srgbClr val="C0504D">
                    <a:lumMod val="75000"/>
                  </a:srgbClr>
                </a:solidFill>
              </a:rPr>
              <a:t>ВС</a:t>
            </a:r>
            <a:r>
              <a:rPr lang="ru-RU" sz="4000" dirty="0" smtClean="0">
                <a:solidFill>
                  <a:srgbClr val="C0504D">
                    <a:lumMod val="75000"/>
                  </a:srgbClr>
                </a:solidFill>
              </a:rPr>
              <a:t>®</a:t>
            </a:r>
            <a:endParaRPr lang="uk-UA" sz="4000" b="1" dirty="0">
              <a:solidFill>
                <a:srgbClr val="C0504D">
                  <a:lumMod val="75000"/>
                </a:srgbClr>
              </a:solidFill>
            </a:endParaRPr>
          </a:p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0770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1026" name="Picture 2" descr="C:\Users\Aksionov_G_N\Desktop\Фукусим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26" y="4221088"/>
            <a:ext cx="3702042" cy="245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ksionov_G_N\Desktop\CHERNOBY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3672408" cy="248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9998" y="3571361"/>
            <a:ext cx="2117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i="1" dirty="0"/>
              <a:t>JAPAN</a:t>
            </a:r>
            <a:endParaRPr lang="uk-UA" sz="4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434080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ФУКУСІМА</a:t>
            </a:r>
            <a:endParaRPr lang="uk-U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434080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ЧОРНОБИЛЬ</a:t>
            </a:r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1418000"/>
            <a:ext cx="6216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b="1" dirty="0" smtClean="0">
                <a:solidFill>
                  <a:schemeClr val="bg1"/>
                </a:solidFill>
              </a:rPr>
              <a:t>За критерієм</a:t>
            </a:r>
          </a:p>
          <a:p>
            <a:pPr lvl="0"/>
            <a:r>
              <a:rPr lang="uk-UA" sz="2400" b="1" dirty="0" smtClean="0">
                <a:solidFill>
                  <a:schemeClr val="bg1"/>
                </a:solidFill>
              </a:rPr>
              <a:t>пострадіаційної загибелі тварин,</a:t>
            </a:r>
          </a:p>
          <a:p>
            <a:pPr lvl="0"/>
            <a:r>
              <a:rPr lang="uk-UA" sz="2400" b="1" dirty="0" smtClean="0">
                <a:solidFill>
                  <a:schemeClr val="bg1"/>
                </a:solidFill>
              </a:rPr>
              <a:t>Доновіт-ВС® має значну</a:t>
            </a:r>
          </a:p>
          <a:p>
            <a:pPr lvl="0"/>
            <a:r>
              <a:rPr lang="uk-UA" sz="2400" b="1" dirty="0" smtClean="0">
                <a:solidFill>
                  <a:schemeClr val="bg1"/>
                </a:solidFill>
              </a:rPr>
              <a:t>радіозахисну дією в діапазоні поглинання  доз опромінення до 5 Грей.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265820"/>
            <a:ext cx="867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   </a:t>
            </a:r>
            <a:r>
              <a:rPr lang="uk-UA" sz="2800" b="1" dirty="0" smtClean="0"/>
              <a:t>Може використовуватися як радіопротектор.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6654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460"/>
            <a:ext cx="906028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3" y="1181065"/>
            <a:ext cx="85927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                                 </a:t>
            </a:r>
            <a:r>
              <a:rPr lang="uk-UA" sz="2400" b="1" dirty="0" smtClean="0"/>
              <a:t>4 етапи ефективного використання</a:t>
            </a:r>
          </a:p>
          <a:p>
            <a:pPr lvl="0"/>
            <a:r>
              <a:rPr lang="uk-UA" sz="2400" b="1" dirty="0" smtClean="0"/>
              <a:t>                                 Доновіт-ВС® при </a:t>
            </a:r>
            <a:r>
              <a:rPr lang="uk-UA" sz="2400" b="1" dirty="0" err="1" smtClean="0"/>
              <a:t>онкопатологіях</a:t>
            </a:r>
            <a:r>
              <a:rPr lang="uk-UA" sz="2400" b="1" dirty="0" smtClean="0"/>
              <a:t>:</a:t>
            </a:r>
          </a:p>
          <a:p>
            <a:pPr lvl="0"/>
            <a:r>
              <a:rPr lang="uk-UA" sz="2400" b="1" dirty="0" smtClean="0"/>
              <a:t>                                 1.Профілактика раку з генетичною</a:t>
            </a:r>
          </a:p>
          <a:p>
            <a:pPr lvl="0"/>
            <a:r>
              <a:rPr lang="uk-UA" sz="2400" b="1" dirty="0" smtClean="0"/>
              <a:t>                                 схильністю та схильністю</a:t>
            </a:r>
          </a:p>
          <a:p>
            <a:pPr lvl="0"/>
            <a:r>
              <a:rPr lang="uk-UA" sz="2400" b="1" dirty="0" smtClean="0"/>
              <a:t>                                 канцерогенним впливам (підвищена радіація, вживання канцерогенних продуктів, перебування у канцерогенно-небезпечному середовищі).</a:t>
            </a:r>
          </a:p>
          <a:p>
            <a:pPr lvl="0"/>
            <a:r>
              <a:rPr lang="uk-UA" sz="2400" b="1" dirty="0" smtClean="0"/>
              <a:t>2. Передопераційний етап</a:t>
            </a:r>
          </a:p>
          <a:p>
            <a:pPr lvl="0"/>
            <a:r>
              <a:rPr lang="uk-UA" sz="2400" b="1" dirty="0" smtClean="0"/>
              <a:t>(«капсулювання» пухлини, передопераційне зміцнення імунітету).</a:t>
            </a:r>
          </a:p>
          <a:p>
            <a:pPr lvl="0"/>
            <a:r>
              <a:rPr lang="uk-UA" sz="2400" b="1" dirty="0" smtClean="0"/>
              <a:t>3. </a:t>
            </a:r>
            <a:r>
              <a:rPr lang="uk-UA" sz="2400" b="1" dirty="0" err="1" smtClean="0"/>
              <a:t>Хіміо-</a:t>
            </a:r>
            <a:r>
              <a:rPr lang="uk-UA" sz="2400" b="1" dirty="0" smtClean="0"/>
              <a:t> та/або променева терапія (</a:t>
            </a:r>
            <a:r>
              <a:rPr lang="uk-UA" sz="2400" b="1" dirty="0" err="1" smtClean="0"/>
              <a:t>онкохворі</a:t>
            </a:r>
            <a:r>
              <a:rPr lang="uk-UA" sz="2400" b="1" dirty="0" smtClean="0"/>
              <a:t> легше їх переносять, а хіміотерапія та/або променева терапія більш ефективні).</a:t>
            </a:r>
          </a:p>
          <a:p>
            <a:pPr lvl="0"/>
            <a:r>
              <a:rPr lang="uk-UA" sz="2400" b="1" dirty="0" smtClean="0"/>
              <a:t>4. Профілактика метастазування, зменшення кількості метастазів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-27384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ДОНОВІТ</a:t>
            </a:r>
            <a:r>
              <a:rPr lang="en-US" sz="4000" b="1" dirty="0" smtClean="0">
                <a:solidFill>
                  <a:srgbClr val="C0504D">
                    <a:lumMod val="75000"/>
                  </a:srgbClr>
                </a:solidFill>
              </a:rPr>
              <a:t>-</a:t>
            </a:r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ВС</a:t>
            </a:r>
            <a:r>
              <a:rPr lang="ru-RU" sz="4000" dirty="0" smtClean="0">
                <a:solidFill>
                  <a:srgbClr val="C0504D">
                    <a:lumMod val="75000"/>
                  </a:srgbClr>
                </a:solidFill>
              </a:rPr>
              <a:t>®</a:t>
            </a:r>
            <a:endParaRPr lang="uk-UA" sz="4000" b="1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" y="188640"/>
            <a:ext cx="906028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g010-1-1"/>
          <p:cNvPicPr>
            <a:picLocks noChangeAspect="1" noChangeArrowheads="1"/>
          </p:cNvPicPr>
          <p:nvPr/>
        </p:nvPicPr>
        <p:blipFill>
          <a:blip r:embed="rId4" cstate="print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176464" cy="291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"/>
          <p:cNvPicPr>
            <a:picLocks noChangeAspect="1" noChangeArrowheads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2" y="3428999"/>
            <a:ext cx="3265811" cy="325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5580112" y="1484784"/>
            <a:ext cx="0" cy="648000"/>
          </a:xfrm>
          <a:prstGeom prst="straightConnector1">
            <a:avLst/>
          </a:prstGeom>
          <a:ln w="190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835696" y="5709403"/>
            <a:ext cx="33676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835696" y="5861803"/>
            <a:ext cx="33676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907704" y="5517232"/>
            <a:ext cx="0" cy="19217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907704" y="5861803"/>
            <a:ext cx="0" cy="15948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71800" y="1149712"/>
            <a:ext cx="2376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bg1"/>
                </a:solidFill>
              </a:rPr>
              <a:t>Медуллобластома черв'яка мозочка і IV шлуночка.</a:t>
            </a:r>
          </a:p>
          <a:p>
            <a:endParaRPr lang="ru-RU" sz="2000" b="1" i="1" dirty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МРТ </a:t>
            </a:r>
            <a:r>
              <a:rPr lang="ru-RU" sz="2000" b="1" i="1" dirty="0">
                <a:solidFill>
                  <a:schemeClr val="bg1"/>
                </a:solidFill>
              </a:rPr>
              <a:t>12.10.2004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3928" y="4221088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Медуллобластома черв'яка мозочка та IV шлуночка після комплексного лікування препаратом Доновіт-ВС.</a:t>
            </a:r>
          </a:p>
          <a:p>
            <a:endParaRPr lang="ru-RU" sz="2400" b="1" i="1" dirty="0"/>
          </a:p>
          <a:p>
            <a:r>
              <a:rPr lang="ru-RU" sz="2400" b="1" i="1" dirty="0" smtClean="0"/>
              <a:t>МРТ </a:t>
            </a:r>
            <a:r>
              <a:rPr lang="ru-RU" sz="2400" b="1" i="1" dirty="0"/>
              <a:t>05.12.2005.</a:t>
            </a:r>
            <a:endParaRPr lang="uk-UA" sz="24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403648" y="-27384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ДОНОВІТ</a:t>
            </a:r>
            <a:r>
              <a:rPr lang="en-US" sz="4000" b="1" dirty="0" smtClean="0">
                <a:solidFill>
                  <a:srgbClr val="C0504D">
                    <a:lumMod val="75000"/>
                  </a:srgbClr>
                </a:solidFill>
              </a:rPr>
              <a:t>-</a:t>
            </a:r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ВС</a:t>
            </a:r>
            <a:r>
              <a:rPr lang="ru-RU" sz="4000" dirty="0" smtClean="0">
                <a:solidFill>
                  <a:srgbClr val="C0504D">
                    <a:lumMod val="75000"/>
                  </a:srgbClr>
                </a:solidFill>
              </a:rPr>
              <a:t>®</a:t>
            </a:r>
            <a:endParaRPr lang="uk-UA" sz="4000" b="1" dirty="0">
              <a:solidFill>
                <a:srgbClr val="C0504D">
                  <a:lumMod val="75000"/>
                </a:srgbClr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54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658</Words>
  <Application>Microsoft Office PowerPoint</Application>
  <PresentationFormat>Экран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Aksionov_G_N</dc:creator>
  <cp:lastModifiedBy>Aksionov_G_N</cp:lastModifiedBy>
  <cp:revision>74</cp:revision>
  <dcterms:created xsi:type="dcterms:W3CDTF">2022-06-11T09:28:56Z</dcterms:created>
  <dcterms:modified xsi:type="dcterms:W3CDTF">2022-07-23T09:32:17Z</dcterms:modified>
</cp:coreProperties>
</file>